
<file path=[Content_Types].xml><?xml version="1.0" encoding="utf-8"?>
<Types xmlns="http://schemas.openxmlformats.org/package/2006/content-types">
  <Default Extension="png" ContentType="image/png"/>
  <Default Extension="tmp"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5" r:id="rId38"/>
    <p:sldId id="296"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5A119A-DA5D-4D55-85F0-04A13A95BBB9}"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en-US"/>
        </a:p>
      </dgm:t>
    </dgm:pt>
    <dgm:pt modelId="{6BE9F87B-A27E-4C44-BC34-DB83C4A04673}">
      <dgm:prSet/>
      <dgm:spPr/>
      <dgm:t>
        <a:bodyPr/>
        <a:lstStyle/>
        <a:p>
          <a:r>
            <a:rPr lang="en-GB" dirty="0"/>
            <a:t>Differentiated </a:t>
          </a:r>
        </a:p>
      </dgm:t>
    </dgm:pt>
    <dgm:pt modelId="{65661AD9-7C9A-455A-B49C-F4D137A35C7C}" type="parTrans" cxnId="{893947B8-D62C-46C1-82F2-9BF2038157B8}">
      <dgm:prSet/>
      <dgm:spPr/>
      <dgm:t>
        <a:bodyPr/>
        <a:lstStyle/>
        <a:p>
          <a:endParaRPr lang="en-US"/>
        </a:p>
      </dgm:t>
    </dgm:pt>
    <dgm:pt modelId="{5A2EB486-DC0A-483F-A935-C4195E4C94F0}" type="sibTrans" cxnId="{893947B8-D62C-46C1-82F2-9BF2038157B8}">
      <dgm:prSet/>
      <dgm:spPr/>
      <dgm:t>
        <a:bodyPr/>
        <a:lstStyle/>
        <a:p>
          <a:endParaRPr lang="en-US"/>
        </a:p>
      </dgm:t>
    </dgm:pt>
    <dgm:pt modelId="{6F21E1A2-7A5E-4B68-9ECD-B85FA316DC01}">
      <dgm:prSet/>
      <dgm:spPr/>
      <dgm:t>
        <a:bodyPr/>
        <a:lstStyle/>
        <a:p>
          <a:r>
            <a:rPr lang="en-GB" dirty="0"/>
            <a:t>Cross curricular </a:t>
          </a:r>
        </a:p>
      </dgm:t>
    </dgm:pt>
    <dgm:pt modelId="{39847865-430F-4DC8-9A1F-81E3D4F91B6E}" type="parTrans" cxnId="{2C151F71-CDB3-42B2-B405-B8022A2AF08E}">
      <dgm:prSet/>
      <dgm:spPr/>
      <dgm:t>
        <a:bodyPr/>
        <a:lstStyle/>
        <a:p>
          <a:endParaRPr lang="en-US"/>
        </a:p>
      </dgm:t>
    </dgm:pt>
    <dgm:pt modelId="{832A32F4-F6FF-4A1F-8BF0-01714D73A884}" type="sibTrans" cxnId="{2C151F71-CDB3-42B2-B405-B8022A2AF08E}">
      <dgm:prSet/>
      <dgm:spPr/>
      <dgm:t>
        <a:bodyPr/>
        <a:lstStyle/>
        <a:p>
          <a:endParaRPr lang="en-US"/>
        </a:p>
      </dgm:t>
    </dgm:pt>
    <dgm:pt modelId="{B2B57C2D-F46E-4AEA-A83B-66EC38DC7291}">
      <dgm:prSet/>
      <dgm:spPr/>
      <dgm:t>
        <a:bodyPr/>
        <a:lstStyle/>
        <a:p>
          <a:r>
            <a:rPr lang="en-GB" dirty="0"/>
            <a:t>Integrated</a:t>
          </a:r>
        </a:p>
      </dgm:t>
    </dgm:pt>
    <dgm:pt modelId="{53A05C12-8C5C-4E11-A999-006BCA922733}" type="parTrans" cxnId="{FE6B2623-A748-47EA-8D21-0E58F2D6B53F}">
      <dgm:prSet/>
      <dgm:spPr/>
      <dgm:t>
        <a:bodyPr/>
        <a:lstStyle/>
        <a:p>
          <a:endParaRPr lang="en-US"/>
        </a:p>
      </dgm:t>
    </dgm:pt>
    <dgm:pt modelId="{40319CC7-1C6D-4F07-8B50-D3C6C7622588}" type="sibTrans" cxnId="{FE6B2623-A748-47EA-8D21-0E58F2D6B53F}">
      <dgm:prSet/>
      <dgm:spPr/>
      <dgm:t>
        <a:bodyPr/>
        <a:lstStyle/>
        <a:p>
          <a:endParaRPr lang="en-US"/>
        </a:p>
      </dgm:t>
    </dgm:pt>
    <dgm:pt modelId="{DC970C20-2141-4340-964F-2206F4A426BB}">
      <dgm:prSet/>
      <dgm:spPr/>
      <dgm:t>
        <a:bodyPr/>
        <a:lstStyle/>
        <a:p>
          <a:r>
            <a:rPr lang="en-GB"/>
            <a:t>Coordinated</a:t>
          </a:r>
        </a:p>
      </dgm:t>
    </dgm:pt>
    <dgm:pt modelId="{95850BC2-B2F8-44E0-8E5A-0EEB1F2EC128}" type="parTrans" cxnId="{2584CDB0-D268-4A55-AC9A-DDF94A4F824B}">
      <dgm:prSet/>
      <dgm:spPr/>
      <dgm:t>
        <a:bodyPr/>
        <a:lstStyle/>
        <a:p>
          <a:endParaRPr lang="en-US"/>
        </a:p>
      </dgm:t>
    </dgm:pt>
    <dgm:pt modelId="{9B1D689E-B35E-4C3F-82C4-B54E76378502}" type="sibTrans" cxnId="{2584CDB0-D268-4A55-AC9A-DDF94A4F824B}">
      <dgm:prSet/>
      <dgm:spPr/>
      <dgm:t>
        <a:bodyPr/>
        <a:lstStyle/>
        <a:p>
          <a:endParaRPr lang="en-US"/>
        </a:p>
      </dgm:t>
    </dgm:pt>
    <dgm:pt modelId="{EC08928A-A93F-442A-A4F0-F7B7436074F9}">
      <dgm:prSet/>
      <dgm:spPr/>
      <dgm:t>
        <a:bodyPr/>
        <a:lstStyle/>
        <a:p>
          <a:r>
            <a:rPr lang="en-GB" dirty="0"/>
            <a:t>Balanced </a:t>
          </a:r>
        </a:p>
      </dgm:t>
    </dgm:pt>
    <dgm:pt modelId="{605DF8F7-C215-482C-9C6C-6964DEDA7E27}" type="parTrans" cxnId="{72F82F81-B770-463A-B27D-8E6E7C49E310}">
      <dgm:prSet/>
      <dgm:spPr/>
      <dgm:t>
        <a:bodyPr/>
        <a:lstStyle/>
        <a:p>
          <a:endParaRPr lang="en-US"/>
        </a:p>
      </dgm:t>
    </dgm:pt>
    <dgm:pt modelId="{C4075D9C-39E6-413B-9F5C-D702E12320A8}" type="sibTrans" cxnId="{72F82F81-B770-463A-B27D-8E6E7C49E310}">
      <dgm:prSet/>
      <dgm:spPr/>
      <dgm:t>
        <a:bodyPr/>
        <a:lstStyle/>
        <a:p>
          <a:endParaRPr lang="en-US"/>
        </a:p>
      </dgm:t>
    </dgm:pt>
    <dgm:pt modelId="{B55B8DB4-E512-4420-9CAE-88E8A6B9031D}">
      <dgm:prSet phldrT="[Text]"/>
      <dgm:spPr>
        <a:solidFill>
          <a:schemeClr val="accent1">
            <a:lumMod val="20000"/>
            <a:lumOff val="80000"/>
          </a:schemeClr>
        </a:solidFill>
      </dgm:spPr>
      <dgm:t>
        <a:bodyPr/>
        <a:lstStyle/>
        <a:p>
          <a:r>
            <a:rPr lang="en-GB" dirty="0"/>
            <a:t>Progressive and developmental </a:t>
          </a:r>
          <a:endParaRPr lang="en-US" dirty="0"/>
        </a:p>
      </dgm:t>
    </dgm:pt>
    <dgm:pt modelId="{13921CE5-3A54-4FAA-8483-A594A84777B2}" type="sibTrans" cxnId="{30150957-7978-4A17-ABC3-F37594E0DB26}">
      <dgm:prSet/>
      <dgm:spPr/>
      <dgm:t>
        <a:bodyPr/>
        <a:lstStyle/>
        <a:p>
          <a:endParaRPr lang="en-US"/>
        </a:p>
      </dgm:t>
    </dgm:pt>
    <dgm:pt modelId="{AE953B41-5AA1-4D9B-8F2E-83DBFB245A7E}" type="parTrans" cxnId="{30150957-7978-4A17-ABC3-F37594E0DB26}">
      <dgm:prSet/>
      <dgm:spPr/>
      <dgm:t>
        <a:bodyPr/>
        <a:lstStyle/>
        <a:p>
          <a:endParaRPr lang="en-US"/>
        </a:p>
      </dgm:t>
    </dgm:pt>
    <dgm:pt modelId="{FB87B5DA-26BB-49F0-A67B-E8C2843DDCEB}">
      <dgm:prSet phldrT="[Text]"/>
      <dgm:spPr>
        <a:solidFill>
          <a:schemeClr val="bg1"/>
        </a:solidFill>
      </dgm:spPr>
      <dgm:t>
        <a:bodyPr/>
        <a:lstStyle/>
        <a:p>
          <a:endParaRPr lang="en-US" dirty="0"/>
        </a:p>
      </dgm:t>
    </dgm:pt>
    <dgm:pt modelId="{E6BB3C4B-0A5E-4A6E-B4F0-FBA0AD8697B7}" type="sibTrans" cxnId="{DCA31BC4-67DD-4E2F-BE53-6417E40B0C96}">
      <dgm:prSet/>
      <dgm:spPr/>
      <dgm:t>
        <a:bodyPr/>
        <a:lstStyle/>
        <a:p>
          <a:endParaRPr lang="en-US"/>
        </a:p>
      </dgm:t>
    </dgm:pt>
    <dgm:pt modelId="{7955E908-58D7-43E9-BAD8-1540235AF298}" type="parTrans" cxnId="{DCA31BC4-67DD-4E2F-BE53-6417E40B0C96}">
      <dgm:prSet/>
      <dgm:spPr/>
      <dgm:t>
        <a:bodyPr/>
        <a:lstStyle/>
        <a:p>
          <a:endParaRPr lang="en-US"/>
        </a:p>
      </dgm:t>
    </dgm:pt>
    <dgm:pt modelId="{5822C4B0-0083-4683-8447-51168BAC4A25}" type="pres">
      <dgm:prSet presAssocID="{4D5A119A-DA5D-4D55-85F0-04A13A95BBB9}" presName="theList" presStyleCnt="0">
        <dgm:presLayoutVars>
          <dgm:dir/>
          <dgm:animLvl val="lvl"/>
          <dgm:resizeHandles val="exact"/>
        </dgm:presLayoutVars>
      </dgm:prSet>
      <dgm:spPr/>
      <dgm:t>
        <a:bodyPr/>
        <a:lstStyle/>
        <a:p>
          <a:endParaRPr lang="en-US"/>
        </a:p>
      </dgm:t>
    </dgm:pt>
    <dgm:pt modelId="{4617A796-9C91-46F2-89AD-23564DAF2099}" type="pres">
      <dgm:prSet presAssocID="{FB87B5DA-26BB-49F0-A67B-E8C2843DDCEB}" presName="compNode" presStyleCnt="0"/>
      <dgm:spPr/>
    </dgm:pt>
    <dgm:pt modelId="{667DDBE4-8221-4FB1-ABEE-2C63AEC4262F}" type="pres">
      <dgm:prSet presAssocID="{FB87B5DA-26BB-49F0-A67B-E8C2843DDCEB}" presName="aNode" presStyleLbl="bgShp" presStyleIdx="0" presStyleCnt="1"/>
      <dgm:spPr/>
      <dgm:t>
        <a:bodyPr/>
        <a:lstStyle/>
        <a:p>
          <a:endParaRPr lang="en-US"/>
        </a:p>
      </dgm:t>
    </dgm:pt>
    <dgm:pt modelId="{31DA2AE0-09E7-440C-8D86-36A103928A13}" type="pres">
      <dgm:prSet presAssocID="{FB87B5DA-26BB-49F0-A67B-E8C2843DDCEB}" presName="textNode" presStyleLbl="bgShp" presStyleIdx="0" presStyleCnt="1"/>
      <dgm:spPr/>
      <dgm:t>
        <a:bodyPr/>
        <a:lstStyle/>
        <a:p>
          <a:endParaRPr lang="en-US"/>
        </a:p>
      </dgm:t>
    </dgm:pt>
    <dgm:pt modelId="{34DF87CA-AC7E-4C96-9C00-6AA3398F2D73}" type="pres">
      <dgm:prSet presAssocID="{FB87B5DA-26BB-49F0-A67B-E8C2843DDCEB}" presName="compChildNode" presStyleCnt="0"/>
      <dgm:spPr/>
    </dgm:pt>
    <dgm:pt modelId="{EEFFFB2A-F297-4652-86C3-1F63033297B5}" type="pres">
      <dgm:prSet presAssocID="{FB87B5DA-26BB-49F0-A67B-E8C2843DDCEB}" presName="theInnerList" presStyleCnt="0"/>
      <dgm:spPr/>
    </dgm:pt>
    <dgm:pt modelId="{9B7D4441-8E7F-42C8-85A0-D79D1A46C29E}" type="pres">
      <dgm:prSet presAssocID="{B55B8DB4-E512-4420-9CAE-88E8A6B9031D}" presName="childNode" presStyleLbl="node1" presStyleIdx="0" presStyleCnt="6">
        <dgm:presLayoutVars>
          <dgm:bulletEnabled val="1"/>
        </dgm:presLayoutVars>
      </dgm:prSet>
      <dgm:spPr/>
      <dgm:t>
        <a:bodyPr/>
        <a:lstStyle/>
        <a:p>
          <a:endParaRPr lang="en-US"/>
        </a:p>
      </dgm:t>
    </dgm:pt>
    <dgm:pt modelId="{272F2CD0-52CD-45CC-97C7-F797510A1AD6}" type="pres">
      <dgm:prSet presAssocID="{B55B8DB4-E512-4420-9CAE-88E8A6B9031D}" presName="aSpace2" presStyleCnt="0"/>
      <dgm:spPr/>
    </dgm:pt>
    <dgm:pt modelId="{C487D334-F586-46AD-AADA-A2D3621D1AA2}" type="pres">
      <dgm:prSet presAssocID="{6BE9F87B-A27E-4C44-BC34-DB83C4A04673}" presName="childNode" presStyleLbl="node1" presStyleIdx="1" presStyleCnt="6">
        <dgm:presLayoutVars>
          <dgm:bulletEnabled val="1"/>
        </dgm:presLayoutVars>
      </dgm:prSet>
      <dgm:spPr/>
      <dgm:t>
        <a:bodyPr/>
        <a:lstStyle/>
        <a:p>
          <a:endParaRPr lang="en-US"/>
        </a:p>
      </dgm:t>
    </dgm:pt>
    <dgm:pt modelId="{E94BA967-6ECF-4950-8E1B-364C3761B961}" type="pres">
      <dgm:prSet presAssocID="{6BE9F87B-A27E-4C44-BC34-DB83C4A04673}" presName="aSpace2" presStyleCnt="0"/>
      <dgm:spPr/>
    </dgm:pt>
    <dgm:pt modelId="{F08C9598-E3BB-4D8B-ABAC-80A714F59644}" type="pres">
      <dgm:prSet presAssocID="{6F21E1A2-7A5E-4B68-9ECD-B85FA316DC01}" presName="childNode" presStyleLbl="node1" presStyleIdx="2" presStyleCnt="6">
        <dgm:presLayoutVars>
          <dgm:bulletEnabled val="1"/>
        </dgm:presLayoutVars>
      </dgm:prSet>
      <dgm:spPr/>
      <dgm:t>
        <a:bodyPr/>
        <a:lstStyle/>
        <a:p>
          <a:endParaRPr lang="en-US"/>
        </a:p>
      </dgm:t>
    </dgm:pt>
    <dgm:pt modelId="{99BCD8A8-77A0-4559-8E3E-2B6011ACBF88}" type="pres">
      <dgm:prSet presAssocID="{6F21E1A2-7A5E-4B68-9ECD-B85FA316DC01}" presName="aSpace2" presStyleCnt="0"/>
      <dgm:spPr/>
    </dgm:pt>
    <dgm:pt modelId="{69C7CBC0-F9BB-434B-9C8A-DA2EA487FD87}" type="pres">
      <dgm:prSet presAssocID="{B2B57C2D-F46E-4AEA-A83B-66EC38DC7291}" presName="childNode" presStyleLbl="node1" presStyleIdx="3" presStyleCnt="6">
        <dgm:presLayoutVars>
          <dgm:bulletEnabled val="1"/>
        </dgm:presLayoutVars>
      </dgm:prSet>
      <dgm:spPr/>
      <dgm:t>
        <a:bodyPr/>
        <a:lstStyle/>
        <a:p>
          <a:endParaRPr lang="en-US"/>
        </a:p>
      </dgm:t>
    </dgm:pt>
    <dgm:pt modelId="{E17245BE-C1DD-4D3C-8198-5A3F67506E86}" type="pres">
      <dgm:prSet presAssocID="{B2B57C2D-F46E-4AEA-A83B-66EC38DC7291}" presName="aSpace2" presStyleCnt="0"/>
      <dgm:spPr/>
    </dgm:pt>
    <dgm:pt modelId="{206CD04F-D2E6-4B69-96C3-C5E81C17453A}" type="pres">
      <dgm:prSet presAssocID="{EC08928A-A93F-442A-A4F0-F7B7436074F9}" presName="childNode" presStyleLbl="node1" presStyleIdx="4" presStyleCnt="6" custLinFactY="100000" custLinFactNeighborX="-127" custLinFactNeighborY="133155">
        <dgm:presLayoutVars>
          <dgm:bulletEnabled val="1"/>
        </dgm:presLayoutVars>
      </dgm:prSet>
      <dgm:spPr/>
      <dgm:t>
        <a:bodyPr/>
        <a:lstStyle/>
        <a:p>
          <a:endParaRPr lang="en-US"/>
        </a:p>
      </dgm:t>
    </dgm:pt>
    <dgm:pt modelId="{713EE1D1-DD23-4E02-AD0C-E2EC12D4D9EC}" type="pres">
      <dgm:prSet presAssocID="{EC08928A-A93F-442A-A4F0-F7B7436074F9}" presName="aSpace2" presStyleCnt="0"/>
      <dgm:spPr/>
    </dgm:pt>
    <dgm:pt modelId="{A857D40F-603B-466C-AC6A-334B62717606}" type="pres">
      <dgm:prSet presAssocID="{DC970C20-2141-4340-964F-2206F4A426BB}" presName="childNode" presStyleLbl="node1" presStyleIdx="5" presStyleCnt="6" custLinFactY="-100000" custLinFactNeighborX="-383" custLinFactNeighborY="-101197">
        <dgm:presLayoutVars>
          <dgm:bulletEnabled val="1"/>
        </dgm:presLayoutVars>
      </dgm:prSet>
      <dgm:spPr/>
      <dgm:t>
        <a:bodyPr/>
        <a:lstStyle/>
        <a:p>
          <a:endParaRPr lang="en-US"/>
        </a:p>
      </dgm:t>
    </dgm:pt>
  </dgm:ptLst>
  <dgm:cxnLst>
    <dgm:cxn modelId="{A3AC8415-5DE9-49D2-B72C-592BBAFE365E}" type="presOf" srcId="{B55B8DB4-E512-4420-9CAE-88E8A6B9031D}" destId="{9B7D4441-8E7F-42C8-85A0-D79D1A46C29E}" srcOrd="0" destOrd="0" presId="urn:microsoft.com/office/officeart/2005/8/layout/lProcess2"/>
    <dgm:cxn modelId="{4CE7B486-CCFC-40BE-8633-FE728E833315}" type="presOf" srcId="{B2B57C2D-F46E-4AEA-A83B-66EC38DC7291}" destId="{69C7CBC0-F9BB-434B-9C8A-DA2EA487FD87}" srcOrd="0" destOrd="0" presId="urn:microsoft.com/office/officeart/2005/8/layout/lProcess2"/>
    <dgm:cxn modelId="{C6375024-9669-4D1E-9521-93AFF68B159A}" type="presOf" srcId="{6BE9F87B-A27E-4C44-BC34-DB83C4A04673}" destId="{C487D334-F586-46AD-AADA-A2D3621D1AA2}" srcOrd="0" destOrd="0" presId="urn:microsoft.com/office/officeart/2005/8/layout/lProcess2"/>
    <dgm:cxn modelId="{03927880-8465-4504-AE6F-1E35A459AC3E}" type="presOf" srcId="{4D5A119A-DA5D-4D55-85F0-04A13A95BBB9}" destId="{5822C4B0-0083-4683-8447-51168BAC4A25}" srcOrd="0" destOrd="0" presId="urn:microsoft.com/office/officeart/2005/8/layout/lProcess2"/>
    <dgm:cxn modelId="{DCA31BC4-67DD-4E2F-BE53-6417E40B0C96}" srcId="{4D5A119A-DA5D-4D55-85F0-04A13A95BBB9}" destId="{FB87B5DA-26BB-49F0-A67B-E8C2843DDCEB}" srcOrd="0" destOrd="0" parTransId="{7955E908-58D7-43E9-BAD8-1540235AF298}" sibTransId="{E6BB3C4B-0A5E-4A6E-B4F0-FBA0AD8697B7}"/>
    <dgm:cxn modelId="{2ECD36C5-DA0D-4124-8E85-B8ACF38F4D6B}" type="presOf" srcId="{FB87B5DA-26BB-49F0-A67B-E8C2843DDCEB}" destId="{667DDBE4-8221-4FB1-ABEE-2C63AEC4262F}" srcOrd="0" destOrd="0" presId="urn:microsoft.com/office/officeart/2005/8/layout/lProcess2"/>
    <dgm:cxn modelId="{30150957-7978-4A17-ABC3-F37594E0DB26}" srcId="{FB87B5DA-26BB-49F0-A67B-E8C2843DDCEB}" destId="{B55B8DB4-E512-4420-9CAE-88E8A6B9031D}" srcOrd="0" destOrd="0" parTransId="{AE953B41-5AA1-4D9B-8F2E-83DBFB245A7E}" sibTransId="{13921CE5-3A54-4FAA-8483-A594A84777B2}"/>
    <dgm:cxn modelId="{72F82F81-B770-463A-B27D-8E6E7C49E310}" srcId="{FB87B5DA-26BB-49F0-A67B-E8C2843DDCEB}" destId="{EC08928A-A93F-442A-A4F0-F7B7436074F9}" srcOrd="4" destOrd="0" parTransId="{605DF8F7-C215-482C-9C6C-6964DEDA7E27}" sibTransId="{C4075D9C-39E6-413B-9F5C-D702E12320A8}"/>
    <dgm:cxn modelId="{FE6B2623-A748-47EA-8D21-0E58F2D6B53F}" srcId="{FB87B5DA-26BB-49F0-A67B-E8C2843DDCEB}" destId="{B2B57C2D-F46E-4AEA-A83B-66EC38DC7291}" srcOrd="3" destOrd="0" parTransId="{53A05C12-8C5C-4E11-A999-006BCA922733}" sibTransId="{40319CC7-1C6D-4F07-8B50-D3C6C7622588}"/>
    <dgm:cxn modelId="{053B828C-EED3-4D40-8FAE-083B97FBA85A}" type="presOf" srcId="{EC08928A-A93F-442A-A4F0-F7B7436074F9}" destId="{206CD04F-D2E6-4B69-96C3-C5E81C17453A}" srcOrd="0" destOrd="0" presId="urn:microsoft.com/office/officeart/2005/8/layout/lProcess2"/>
    <dgm:cxn modelId="{78ABEC89-F10F-41D6-AC11-E15B2CBCFBF5}" type="presOf" srcId="{FB87B5DA-26BB-49F0-A67B-E8C2843DDCEB}" destId="{31DA2AE0-09E7-440C-8D86-36A103928A13}" srcOrd="1" destOrd="0" presId="urn:microsoft.com/office/officeart/2005/8/layout/lProcess2"/>
    <dgm:cxn modelId="{893947B8-D62C-46C1-82F2-9BF2038157B8}" srcId="{FB87B5DA-26BB-49F0-A67B-E8C2843DDCEB}" destId="{6BE9F87B-A27E-4C44-BC34-DB83C4A04673}" srcOrd="1" destOrd="0" parTransId="{65661AD9-7C9A-455A-B49C-F4D137A35C7C}" sibTransId="{5A2EB486-DC0A-483F-A935-C4195E4C94F0}"/>
    <dgm:cxn modelId="{123315E8-06B3-4463-88DE-C3D8F7C5F120}" type="presOf" srcId="{DC970C20-2141-4340-964F-2206F4A426BB}" destId="{A857D40F-603B-466C-AC6A-334B62717606}" srcOrd="0" destOrd="0" presId="urn:microsoft.com/office/officeart/2005/8/layout/lProcess2"/>
    <dgm:cxn modelId="{2C151F71-CDB3-42B2-B405-B8022A2AF08E}" srcId="{FB87B5DA-26BB-49F0-A67B-E8C2843DDCEB}" destId="{6F21E1A2-7A5E-4B68-9ECD-B85FA316DC01}" srcOrd="2" destOrd="0" parTransId="{39847865-430F-4DC8-9A1F-81E3D4F91B6E}" sibTransId="{832A32F4-F6FF-4A1F-8BF0-01714D73A884}"/>
    <dgm:cxn modelId="{2584CDB0-D268-4A55-AC9A-DDF94A4F824B}" srcId="{FB87B5DA-26BB-49F0-A67B-E8C2843DDCEB}" destId="{DC970C20-2141-4340-964F-2206F4A426BB}" srcOrd="5" destOrd="0" parTransId="{95850BC2-B2F8-44E0-8E5A-0EEB1F2EC128}" sibTransId="{9B1D689E-B35E-4C3F-82C4-B54E76378502}"/>
    <dgm:cxn modelId="{04F505B3-BC38-41EB-B96B-5AD11836C19F}" type="presOf" srcId="{6F21E1A2-7A5E-4B68-9ECD-B85FA316DC01}" destId="{F08C9598-E3BB-4D8B-ABAC-80A714F59644}" srcOrd="0" destOrd="0" presId="urn:microsoft.com/office/officeart/2005/8/layout/lProcess2"/>
    <dgm:cxn modelId="{FB202B62-4CD6-4611-BB58-E3EB7E003DE3}" type="presParOf" srcId="{5822C4B0-0083-4683-8447-51168BAC4A25}" destId="{4617A796-9C91-46F2-89AD-23564DAF2099}" srcOrd="0" destOrd="0" presId="urn:microsoft.com/office/officeart/2005/8/layout/lProcess2"/>
    <dgm:cxn modelId="{051DA091-9975-4FEA-9411-4CC829D59587}" type="presParOf" srcId="{4617A796-9C91-46F2-89AD-23564DAF2099}" destId="{667DDBE4-8221-4FB1-ABEE-2C63AEC4262F}" srcOrd="0" destOrd="0" presId="urn:microsoft.com/office/officeart/2005/8/layout/lProcess2"/>
    <dgm:cxn modelId="{7828A3AC-78DF-401F-9E6B-B8A5C29BC329}" type="presParOf" srcId="{4617A796-9C91-46F2-89AD-23564DAF2099}" destId="{31DA2AE0-09E7-440C-8D86-36A103928A13}" srcOrd="1" destOrd="0" presId="urn:microsoft.com/office/officeart/2005/8/layout/lProcess2"/>
    <dgm:cxn modelId="{388FF9A1-80DD-4DEE-B88E-06096AADBE99}" type="presParOf" srcId="{4617A796-9C91-46F2-89AD-23564DAF2099}" destId="{34DF87CA-AC7E-4C96-9C00-6AA3398F2D73}" srcOrd="2" destOrd="0" presId="urn:microsoft.com/office/officeart/2005/8/layout/lProcess2"/>
    <dgm:cxn modelId="{4EFBDDDA-ACBA-4ACE-91A6-08E01E2851EE}" type="presParOf" srcId="{34DF87CA-AC7E-4C96-9C00-6AA3398F2D73}" destId="{EEFFFB2A-F297-4652-86C3-1F63033297B5}" srcOrd="0" destOrd="0" presId="urn:microsoft.com/office/officeart/2005/8/layout/lProcess2"/>
    <dgm:cxn modelId="{43EE44EF-DCEA-4B6A-A0FC-FBDC02B2E36B}" type="presParOf" srcId="{EEFFFB2A-F297-4652-86C3-1F63033297B5}" destId="{9B7D4441-8E7F-42C8-85A0-D79D1A46C29E}" srcOrd="0" destOrd="0" presId="urn:microsoft.com/office/officeart/2005/8/layout/lProcess2"/>
    <dgm:cxn modelId="{5017BF41-C98E-41F6-B6A9-404CB0641806}" type="presParOf" srcId="{EEFFFB2A-F297-4652-86C3-1F63033297B5}" destId="{272F2CD0-52CD-45CC-97C7-F797510A1AD6}" srcOrd="1" destOrd="0" presId="urn:microsoft.com/office/officeart/2005/8/layout/lProcess2"/>
    <dgm:cxn modelId="{7AF7794D-A1FE-46C0-BD39-9D230950F27C}" type="presParOf" srcId="{EEFFFB2A-F297-4652-86C3-1F63033297B5}" destId="{C487D334-F586-46AD-AADA-A2D3621D1AA2}" srcOrd="2" destOrd="0" presId="urn:microsoft.com/office/officeart/2005/8/layout/lProcess2"/>
    <dgm:cxn modelId="{CF88B2AD-DDF3-48D6-A0A3-4A8FBDA20005}" type="presParOf" srcId="{EEFFFB2A-F297-4652-86C3-1F63033297B5}" destId="{E94BA967-6ECF-4950-8E1B-364C3761B961}" srcOrd="3" destOrd="0" presId="urn:microsoft.com/office/officeart/2005/8/layout/lProcess2"/>
    <dgm:cxn modelId="{A82F5F04-7C6C-4D45-8897-C551DABF3A6A}" type="presParOf" srcId="{EEFFFB2A-F297-4652-86C3-1F63033297B5}" destId="{F08C9598-E3BB-4D8B-ABAC-80A714F59644}" srcOrd="4" destOrd="0" presId="urn:microsoft.com/office/officeart/2005/8/layout/lProcess2"/>
    <dgm:cxn modelId="{D283E745-A023-4279-AD52-5B2006743498}" type="presParOf" srcId="{EEFFFB2A-F297-4652-86C3-1F63033297B5}" destId="{99BCD8A8-77A0-4559-8E3E-2B6011ACBF88}" srcOrd="5" destOrd="0" presId="urn:microsoft.com/office/officeart/2005/8/layout/lProcess2"/>
    <dgm:cxn modelId="{7CDBBF34-1F14-4321-B418-5C3B0013648A}" type="presParOf" srcId="{EEFFFB2A-F297-4652-86C3-1F63033297B5}" destId="{69C7CBC0-F9BB-434B-9C8A-DA2EA487FD87}" srcOrd="6" destOrd="0" presId="urn:microsoft.com/office/officeart/2005/8/layout/lProcess2"/>
    <dgm:cxn modelId="{6DCA6AC8-3697-4332-B205-D42D994C3305}" type="presParOf" srcId="{EEFFFB2A-F297-4652-86C3-1F63033297B5}" destId="{E17245BE-C1DD-4D3C-8198-5A3F67506E86}" srcOrd="7" destOrd="0" presId="urn:microsoft.com/office/officeart/2005/8/layout/lProcess2"/>
    <dgm:cxn modelId="{CE227D89-88C9-4BB6-9BCE-4D6753887465}" type="presParOf" srcId="{EEFFFB2A-F297-4652-86C3-1F63033297B5}" destId="{206CD04F-D2E6-4B69-96C3-C5E81C17453A}" srcOrd="8" destOrd="0" presId="urn:microsoft.com/office/officeart/2005/8/layout/lProcess2"/>
    <dgm:cxn modelId="{AA57031C-5FDF-465C-AE01-DDACCE20B570}" type="presParOf" srcId="{EEFFFB2A-F297-4652-86C3-1F63033297B5}" destId="{713EE1D1-DD23-4E02-AD0C-E2EC12D4D9EC}" srcOrd="9" destOrd="0" presId="urn:microsoft.com/office/officeart/2005/8/layout/lProcess2"/>
    <dgm:cxn modelId="{C61B233E-26E0-4DD5-9AF3-CAF0F179830D}" type="presParOf" srcId="{EEFFFB2A-F297-4652-86C3-1F63033297B5}" destId="{A857D40F-603B-466C-AC6A-334B62717606}" srcOrd="1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DDBE4-8221-4FB1-ABEE-2C63AEC4262F}">
      <dsp:nvSpPr>
        <dsp:cNvPr id="0" name=""/>
        <dsp:cNvSpPr/>
      </dsp:nvSpPr>
      <dsp:spPr>
        <a:xfrm>
          <a:off x="0" y="0"/>
          <a:ext cx="11651775" cy="5030337"/>
        </a:xfrm>
        <a:prstGeom prst="roundRect">
          <a:avLst>
            <a:gd name="adj" fmla="val 10000"/>
          </a:avLst>
        </a:prstGeom>
        <a:solidFill>
          <a:schemeClr val="bg1"/>
        </a:solidFill>
        <a:ln>
          <a:noFill/>
        </a:ln>
        <a:effectLst/>
      </dsp:spPr>
      <dsp:style>
        <a:lnRef idx="0">
          <a:scrgbClr r="0" g="0" b="0"/>
        </a:lnRef>
        <a:fillRef idx="1">
          <a:scrgbClr r="0" g="0" b="0"/>
        </a:fillRef>
        <a:effectRef idx="1">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0" y="0"/>
        <a:ext cx="11651775" cy="1509101"/>
      </dsp:txXfrm>
    </dsp:sp>
    <dsp:sp modelId="{9B7D4441-8E7F-42C8-85A0-D79D1A46C29E}">
      <dsp:nvSpPr>
        <dsp:cNvPr id="0" name=""/>
        <dsp:cNvSpPr/>
      </dsp:nvSpPr>
      <dsp:spPr>
        <a:xfrm>
          <a:off x="1165177" y="1509346"/>
          <a:ext cx="9321420" cy="482954"/>
        </a:xfrm>
        <a:prstGeom prst="roundRect">
          <a:avLst>
            <a:gd name="adj" fmla="val 10000"/>
          </a:avLst>
        </a:prstGeom>
        <a:solidFill>
          <a:schemeClr val="accent1">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a:t>Progressive and developmental </a:t>
          </a:r>
          <a:endParaRPr lang="en-US" sz="2500" kern="1200" dirty="0"/>
        </a:p>
      </dsp:txBody>
      <dsp:txXfrm>
        <a:off x="1179322" y="1523491"/>
        <a:ext cx="9293130" cy="454664"/>
      </dsp:txXfrm>
    </dsp:sp>
    <dsp:sp modelId="{C487D334-F586-46AD-AADA-A2D3621D1AA2}">
      <dsp:nvSpPr>
        <dsp:cNvPr id="0" name=""/>
        <dsp:cNvSpPr/>
      </dsp:nvSpPr>
      <dsp:spPr>
        <a:xfrm>
          <a:off x="1165177" y="2066601"/>
          <a:ext cx="9321420" cy="482954"/>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a:t>Differentiated </a:t>
          </a:r>
        </a:p>
      </dsp:txBody>
      <dsp:txXfrm>
        <a:off x="1179322" y="2080746"/>
        <a:ext cx="9293130" cy="454664"/>
      </dsp:txXfrm>
    </dsp:sp>
    <dsp:sp modelId="{F08C9598-E3BB-4D8B-ABAC-80A714F59644}">
      <dsp:nvSpPr>
        <dsp:cNvPr id="0" name=""/>
        <dsp:cNvSpPr/>
      </dsp:nvSpPr>
      <dsp:spPr>
        <a:xfrm>
          <a:off x="1165177" y="2623856"/>
          <a:ext cx="9321420" cy="48295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a:t>Cross curricular </a:t>
          </a:r>
        </a:p>
      </dsp:txBody>
      <dsp:txXfrm>
        <a:off x="1179322" y="2638001"/>
        <a:ext cx="9293130" cy="454664"/>
      </dsp:txXfrm>
    </dsp:sp>
    <dsp:sp modelId="{69C7CBC0-F9BB-434B-9C8A-DA2EA487FD87}">
      <dsp:nvSpPr>
        <dsp:cNvPr id="0" name=""/>
        <dsp:cNvSpPr/>
      </dsp:nvSpPr>
      <dsp:spPr>
        <a:xfrm>
          <a:off x="1165177" y="3181110"/>
          <a:ext cx="9321420" cy="48295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a:t>Integrated</a:t>
          </a:r>
        </a:p>
      </dsp:txBody>
      <dsp:txXfrm>
        <a:off x="1179322" y="3195255"/>
        <a:ext cx="9293130" cy="454664"/>
      </dsp:txXfrm>
    </dsp:sp>
    <dsp:sp modelId="{206CD04F-D2E6-4B69-96C3-C5E81C17453A}">
      <dsp:nvSpPr>
        <dsp:cNvPr id="0" name=""/>
        <dsp:cNvSpPr/>
      </dsp:nvSpPr>
      <dsp:spPr>
        <a:xfrm>
          <a:off x="1153339" y="4320254"/>
          <a:ext cx="9321420" cy="482954"/>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dirty="0"/>
            <a:t>Balanced </a:t>
          </a:r>
        </a:p>
      </dsp:txBody>
      <dsp:txXfrm>
        <a:off x="1167484" y="4334399"/>
        <a:ext cx="9293130" cy="454664"/>
      </dsp:txXfrm>
    </dsp:sp>
    <dsp:sp modelId="{A857D40F-603B-466C-AC6A-334B62717606}">
      <dsp:nvSpPr>
        <dsp:cNvPr id="0" name=""/>
        <dsp:cNvSpPr/>
      </dsp:nvSpPr>
      <dsp:spPr>
        <a:xfrm>
          <a:off x="1129476" y="3737476"/>
          <a:ext cx="9321420" cy="482954"/>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sz="2500" kern="1200"/>
            <a:t>Coordinated</a:t>
          </a:r>
        </a:p>
      </dsp:txBody>
      <dsp:txXfrm>
        <a:off x="1143621" y="3751621"/>
        <a:ext cx="9293130" cy="45466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7F638-7284-42FF-894C-0E859B75EF6B}"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20764-29ED-419D-90C4-B81DCBFC8B05}" type="slidenum">
              <a:rPr lang="en-US" smtClean="0"/>
              <a:t>‹#›</a:t>
            </a:fld>
            <a:endParaRPr lang="en-US"/>
          </a:p>
        </p:txBody>
      </p:sp>
    </p:spTree>
    <p:extLst>
      <p:ext uri="{BB962C8B-B14F-4D97-AF65-F5344CB8AC3E}">
        <p14:creationId xmlns:p14="http://schemas.microsoft.com/office/powerpoint/2010/main" val="174220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02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tos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08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11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0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588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721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583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241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Must</a:t>
            </a:r>
            <a:r>
              <a:rPr lang="en-GB" baseline="0" dirty="0"/>
              <a:t> qualify as good education </a:t>
            </a:r>
          </a:p>
          <a:p>
            <a:endParaRPr lang="en-GB" dirty="0"/>
          </a:p>
          <a:p>
            <a:r>
              <a:rPr lang="en-GB" dirty="0"/>
              <a:t>Like  any good curriculum – planned and developmental.</a:t>
            </a:r>
            <a:r>
              <a:rPr lang="en-GB" baseline="0" dirty="0"/>
              <a:t> Appropriate to age and develops a deeper understanding as pupils mature. </a:t>
            </a:r>
          </a:p>
          <a:p>
            <a:endParaRPr lang="en-GB" baseline="0" dirty="0"/>
          </a:p>
          <a:p>
            <a:r>
              <a:rPr lang="en-GB" baseline="0" dirty="0"/>
              <a:t>Differentiated and ADAPTED. TRAINING UNDERTAKEN IF PARTICULAR NEED. SEN not withdrawn because of lack of resources or training.</a:t>
            </a:r>
          </a:p>
          <a:p>
            <a:endParaRPr lang="en-GB" baseline="0" dirty="0"/>
          </a:p>
          <a:p>
            <a:r>
              <a:rPr lang="en-GB" baseline="0" dirty="0"/>
              <a:t>Cross-teach the content where it is most  appropriate. </a:t>
            </a:r>
          </a:p>
          <a:p>
            <a:r>
              <a:rPr lang="en-GB" baseline="0" dirty="0"/>
              <a:t>PSHE, RE, SCIENCE ICT- EACH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609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111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28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472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625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566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78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60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60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66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673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069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‘school-based programmes are complemented with the involvement of parents and teachers, training institutes and youth-friendly services</a:t>
            </a:r>
            <a:r>
              <a:rPr lang="en-GB" sz="2400" b="1"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56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dirty="0"/>
              <a:t>‘school-based programmes are complemented with the involvement of parents and teachers, training institutes and youth-friendly services</a:t>
            </a:r>
            <a:r>
              <a:rPr lang="en-GB" sz="2400" b="1"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5903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a:p>
            <a:r>
              <a:rPr lang="en-GB" dirty="0"/>
              <a:t>Link between parents as first teachers and parent</a:t>
            </a:r>
            <a:r>
              <a:rPr lang="en-GB" baseline="0" dirty="0"/>
              <a:t> rights. </a:t>
            </a:r>
          </a:p>
          <a:p>
            <a:r>
              <a:rPr lang="en-GB" baseline="0" dirty="0"/>
              <a:t>Reassure  they will be informed about what they will be learning.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9380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04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297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116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44162">
              <a:defRPr/>
            </a:pPr>
            <a:r>
              <a:rPr lang="en-GB" dirty="0"/>
              <a:t>TOS</a:t>
            </a:r>
          </a:p>
          <a:p>
            <a:r>
              <a:rPr lang="en-GB" dirty="0"/>
              <a:t>Use</a:t>
            </a:r>
            <a:r>
              <a:rPr lang="en-GB" baseline="0" dirty="0"/>
              <a:t> existing strategies if they are effective   - multiple strategies </a:t>
            </a:r>
          </a:p>
          <a:p>
            <a:r>
              <a:rPr lang="en-GB" baseline="0" dirty="0"/>
              <a:t>Group / one to one/ form/ online etc….. </a:t>
            </a:r>
          </a:p>
          <a:p>
            <a:r>
              <a:rPr lang="en-GB" baseline="0" dirty="0"/>
              <a:t>Same questions – multiple formats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71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844162">
              <a:defRPr/>
            </a:pPr>
            <a:endParaRPr lang="en-GB"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198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509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C06D92-5465-41D0-8CDB-2639077F21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846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121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Sex education forum survey 2011 </a:t>
            </a:r>
            <a:endParaRPr lang="en-US" dirty="0"/>
          </a:p>
          <a:p>
            <a:endParaRPr lang="en-GB" dirty="0"/>
          </a:p>
          <a:p>
            <a:r>
              <a:rPr lang="en-GB" dirty="0"/>
              <a:t>Baroness Sheila Hollins Today’s teenagers, tomorrow’s parents: Connecting with young people in a complicated world – report to bishops is 2012 </a:t>
            </a:r>
            <a:endParaRPr lang="en-US" dirty="0"/>
          </a:p>
          <a:p>
            <a:endParaRPr lang="en-US" dirty="0"/>
          </a:p>
          <a:p>
            <a:r>
              <a:rPr lang="en-US" dirty="0"/>
              <a:t>Research on young people in the church – one area explored was RSE.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59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Myth buster – RSE does not encourage Sexual activity </a:t>
            </a:r>
            <a:endParaRPr lang="en-US"/>
          </a:p>
          <a:p>
            <a:endParaRPr lang="en-GB" dirty="0"/>
          </a:p>
          <a:p>
            <a:r>
              <a:rPr lang="en-GB" dirty="0"/>
              <a:t>Baroness Sheila Hollins Today’s teenagers, tomorrow’s parents: Connecting with young people in a complicated world – report to bishops is 2012 </a:t>
            </a:r>
            <a:endParaRPr lang="en-US"/>
          </a:p>
          <a:p>
            <a:r>
              <a:rPr lang="en-GB" dirty="0" err="1"/>
              <a:t>Unesco</a:t>
            </a:r>
            <a:r>
              <a:rPr lang="en-GB" dirty="0"/>
              <a:t> - Why comprehensive sexuality education is important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71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THAs well s the wonderful aspects of our world and the internet……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509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THAs well s the wonderful aspects of our world and the internet……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412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THAs well s the wonderful aspects of our world and the internet……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00942-3C7F-4958-97EE-3712ABD74B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867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55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50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694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6"/>
        <p:cNvGrpSpPr/>
        <p:nvPr/>
      </p:nvGrpSpPr>
      <p:grpSpPr>
        <a:xfrm>
          <a:off x="0" y="0"/>
          <a:ext cx="0" cy="0"/>
          <a:chOff x="0" y="0"/>
          <a:chExt cx="0" cy="0"/>
        </a:xfrm>
      </p:grpSpPr>
      <p:sp>
        <p:nvSpPr>
          <p:cNvPr id="2" name="Rectangle 1"/>
          <p:cNvSpPr/>
          <p:nvPr userDrawn="1"/>
        </p:nvSpPr>
        <p:spPr>
          <a:xfrm>
            <a:off x="0" y="2"/>
            <a:ext cx="12192000" cy="6092825"/>
          </a:xfrm>
          <a:prstGeom prst="rect">
            <a:avLst/>
          </a:prstGeom>
          <a:solidFill>
            <a:srgbClr val="45A1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515921">
            <a:off x="7352312" y="5328"/>
            <a:ext cx="4257709" cy="5982081"/>
          </a:xfrm>
          <a:prstGeom prst="rect">
            <a:avLst/>
          </a:prstGeom>
        </p:spPr>
      </p:pic>
    </p:spTree>
    <p:extLst>
      <p:ext uri="{BB962C8B-B14F-4D97-AF65-F5344CB8AC3E}">
        <p14:creationId xmlns:p14="http://schemas.microsoft.com/office/powerpoint/2010/main" val="2965037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blank with logo at bottom">
    <p:spTree>
      <p:nvGrpSpPr>
        <p:cNvPr id="1" name="Shape 6"/>
        <p:cNvGrpSpPr/>
        <p:nvPr/>
      </p:nvGrpSpPr>
      <p:grpSpPr>
        <a:xfrm>
          <a:off x="0" y="0"/>
          <a:ext cx="0" cy="0"/>
          <a:chOff x="0" y="0"/>
          <a:chExt cx="0" cy="0"/>
        </a:xfrm>
      </p:grpSpPr>
      <p:cxnSp>
        <p:nvCxnSpPr>
          <p:cNvPr id="2" name="Straight Connector 1"/>
          <p:cNvCxnSpPr/>
          <p:nvPr userDrawn="1"/>
        </p:nvCxnSpPr>
        <p:spPr>
          <a:xfrm>
            <a:off x="0" y="6110288"/>
            <a:ext cx="12192000" cy="0"/>
          </a:xfrm>
          <a:prstGeom prst="line">
            <a:avLst/>
          </a:prstGeom>
          <a:ln w="28575">
            <a:solidFill>
              <a:srgbClr val="45A1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75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81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24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31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29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32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19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247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46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7E843B-BE5F-4C6F-97C2-8103E440A267}"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10/03/2021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E093A3-46FF-4393-829B-05BEB1E30DB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044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emf"/><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32.svg"/></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tmichaelandstmartin.co.uk/mind-body-spirit-sou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140851" y="1939348"/>
            <a:ext cx="9910296" cy="4127685"/>
          </a:xfrm>
        </p:spPr>
        <p:txBody>
          <a:bodyPr anchor="t">
            <a:normAutofit/>
          </a:bodyPr>
          <a:lstStyle/>
          <a:p>
            <a:r>
              <a:rPr lang="en-US" sz="8000" dirty="0" smtClean="0"/>
              <a:t/>
            </a:r>
            <a:br>
              <a:rPr lang="en-US" sz="8000" dirty="0" smtClean="0"/>
            </a:br>
            <a:r>
              <a:rPr lang="en-US" sz="8000" dirty="0"/>
              <a:t/>
            </a:r>
            <a:br>
              <a:rPr lang="en-US" sz="8000" dirty="0"/>
            </a:br>
            <a:r>
              <a:rPr lang="en-US" sz="8000" dirty="0" smtClean="0"/>
              <a:t>RSE </a:t>
            </a:r>
            <a:r>
              <a:rPr lang="en-US" sz="8000" dirty="0"/>
              <a:t>in </a:t>
            </a:r>
            <a:r>
              <a:rPr lang="en-US" sz="8000" dirty="0" smtClean="0"/>
              <a:t>Our </a:t>
            </a:r>
            <a:r>
              <a:rPr lang="en-US" sz="8000" dirty="0"/>
              <a:t>School </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4307343" y="946148"/>
            <a:ext cx="3107609" cy="3057042"/>
          </a:xfrm>
          <a:prstGeom prst="rect">
            <a:avLst/>
          </a:prstGeom>
        </p:spPr>
      </p:pic>
    </p:spTree>
    <p:extLst>
      <p:ext uri="{BB962C8B-B14F-4D97-AF65-F5344CB8AC3E}">
        <p14:creationId xmlns:p14="http://schemas.microsoft.com/office/powerpoint/2010/main" val="130276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Statutory RSE</a:t>
            </a:r>
            <a:endParaRPr lang="en-US" dirty="0">
              <a:ea typeface="+mj-lt"/>
              <a:cs typeface="+mj-lt"/>
            </a:endParaRPr>
          </a:p>
        </p:txBody>
      </p:sp>
      <p:sp>
        <p:nvSpPr>
          <p:cNvPr id="3" name="Content Placeholder 2"/>
          <p:cNvSpPr>
            <a:spLocks noGrp="1"/>
          </p:cNvSpPr>
          <p:nvPr>
            <p:ph idx="1"/>
          </p:nvPr>
        </p:nvSpPr>
        <p:spPr>
          <a:xfrm>
            <a:off x="5429282" y="636078"/>
            <a:ext cx="6280163" cy="5183791"/>
          </a:xfrm>
        </p:spPr>
        <p:txBody>
          <a:bodyPr vert="horz" lIns="91440" tIns="45720" rIns="91440" bIns="45720" rtlCol="0" anchor="ctr">
            <a:noAutofit/>
          </a:bodyPr>
          <a:lstStyle/>
          <a:p>
            <a:endParaRPr lang="en-GB" sz="1800" dirty="0">
              <a:ea typeface="+mn-lt"/>
              <a:cs typeface="+mn-lt"/>
            </a:endParaRPr>
          </a:p>
          <a:p>
            <a:endParaRPr lang="en-GB" sz="2400" dirty="0">
              <a:cs typeface="Calibri"/>
            </a:endParaRPr>
          </a:p>
          <a:p>
            <a:pPr>
              <a:buFont typeface="Arial,Sans-Serif" panose="020B0604020202020204" pitchFamily="34" charset="0"/>
            </a:pPr>
            <a:endParaRPr lang="en-GB" sz="2000" dirty="0">
              <a:cs typeface="Calibri"/>
            </a:endParaRPr>
          </a:p>
        </p:txBody>
      </p:sp>
      <p:pic>
        <p:nvPicPr>
          <p:cNvPr id="4" name="Picture 3" descr="Relationships Education, Relationships and Sex Education (RSE) and Health Education guidance - Google Chrome">
            <a:extLst>
              <a:ext uri="{FF2B5EF4-FFF2-40B4-BE49-F238E27FC236}">
                <a16:creationId xmlns:a16="http://schemas.microsoft.com/office/drawing/2014/main" id="{E2DEEFD3-429B-4AFD-B54D-F08BCEE53A36}"/>
              </a:ext>
            </a:extLst>
          </p:cNvPr>
          <p:cNvPicPr>
            <a:picLocks noChangeAspect="1"/>
          </p:cNvPicPr>
          <p:nvPr/>
        </p:nvPicPr>
        <p:blipFill rotWithShape="1">
          <a:blip r:embed="rId3">
            <a:extLst>
              <a:ext uri="{28A0092B-C50C-407E-A947-70E740481C1C}">
                <a14:useLocalDpi xmlns:a14="http://schemas.microsoft.com/office/drawing/2010/main" val="0"/>
              </a:ext>
            </a:extLst>
          </a:blip>
          <a:srcRect l="32713" t="13304" r="34016"/>
          <a:stretch/>
        </p:blipFill>
        <p:spPr>
          <a:xfrm rot="21283564">
            <a:off x="6848698" y="961223"/>
            <a:ext cx="3299851" cy="4720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4"/>
          <a:stretch>
            <a:fillRect/>
          </a:stretch>
        </p:blipFill>
        <p:spPr>
          <a:xfrm>
            <a:off x="3157910" y="2142490"/>
            <a:ext cx="901123" cy="886460"/>
          </a:xfrm>
          <a:prstGeom prst="rect">
            <a:avLst/>
          </a:prstGeom>
        </p:spPr>
      </p:pic>
    </p:spTree>
    <p:extLst>
      <p:ext uri="{BB962C8B-B14F-4D97-AF65-F5344CB8AC3E}">
        <p14:creationId xmlns:p14="http://schemas.microsoft.com/office/powerpoint/2010/main" val="3143598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5" y="229382"/>
            <a:ext cx="10515600" cy="1172123"/>
          </a:xfrm>
        </p:spPr>
        <p:style>
          <a:lnRef idx="2">
            <a:schemeClr val="accent1"/>
          </a:lnRef>
          <a:fillRef idx="1">
            <a:schemeClr val="lt1"/>
          </a:fillRef>
          <a:effectRef idx="0">
            <a:schemeClr val="accent1"/>
          </a:effectRef>
          <a:fontRef idx="minor">
            <a:schemeClr val="dk1"/>
          </a:fontRef>
        </p:style>
        <p:txBody>
          <a:bodyPr/>
          <a:lstStyle/>
          <a:p>
            <a:r>
              <a:rPr lang="en-GB" b="1" dirty="0"/>
              <a:t>Primary Relationships Education </a:t>
            </a:r>
            <a:endParaRPr lang="en-US" dirty="0"/>
          </a:p>
        </p:txBody>
      </p:sp>
      <p:sp>
        <p:nvSpPr>
          <p:cNvPr id="4" name="TextBox 3"/>
          <p:cNvSpPr txBox="1"/>
          <p:nvPr/>
        </p:nvSpPr>
        <p:spPr>
          <a:xfrm>
            <a:off x="7849457" y="1863170"/>
            <a:ext cx="4006921"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By the end of primary school, pupils will have been taught content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families and people who care for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caring 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respectful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online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being safe</a:t>
            </a:r>
          </a:p>
        </p:txBody>
      </p:sp>
      <p:sp>
        <p:nvSpPr>
          <p:cNvPr id="9" name="Content Placeholder 8"/>
          <p:cNvSpPr>
            <a:spLocks noGrp="1"/>
          </p:cNvSpPr>
          <p:nvPr>
            <p:ph idx="1"/>
          </p:nvPr>
        </p:nvSpPr>
        <p:spPr>
          <a:xfrm>
            <a:off x="306185" y="1863170"/>
            <a:ext cx="7296691" cy="4351338"/>
          </a:xfrm>
        </p:spPr>
        <p:txBody>
          <a:bodyPr>
            <a:normAutofit fontScale="92500" lnSpcReduction="10000"/>
          </a:bodyPr>
          <a:lstStyle/>
          <a:p>
            <a:pPr marL="0" indent="0">
              <a:lnSpc>
                <a:spcPct val="120000"/>
              </a:lnSpc>
              <a:buNone/>
            </a:pPr>
            <a:r>
              <a:rPr lang="en-GB" dirty="0"/>
              <a:t>Relationships Education will put in place the building blocks needed for positive and safe relationships, including with family, friends and online. </a:t>
            </a:r>
          </a:p>
          <a:p>
            <a:pPr marL="0" indent="0">
              <a:lnSpc>
                <a:spcPct val="120000"/>
              </a:lnSpc>
              <a:buNone/>
            </a:pPr>
            <a:r>
              <a:rPr lang="en-GB" dirty="0"/>
              <a:t>Your child will be taught what a relationship is, what friendship is, what family means and who can support them. </a:t>
            </a:r>
          </a:p>
          <a:p>
            <a:pPr marL="0" indent="0">
              <a:lnSpc>
                <a:spcPct val="120000"/>
              </a:lnSpc>
              <a:buNone/>
            </a:pPr>
            <a:r>
              <a:rPr lang="en-GB" dirty="0"/>
              <a:t>In an age-appropriate way, your child’s school will cover how to treat each other with kindness, consideration and respect. </a:t>
            </a:r>
          </a:p>
          <a:p>
            <a:endParaRPr lang="en-GB" dirty="0"/>
          </a:p>
        </p:txBody>
      </p:sp>
      <p:sp>
        <p:nvSpPr>
          <p:cNvPr id="10" name="TextBox 9"/>
          <p:cNvSpPr txBox="1"/>
          <p:nvPr/>
        </p:nvSpPr>
        <p:spPr>
          <a:xfrm>
            <a:off x="7014191" y="5752843"/>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find further details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searching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‘relationships, sex and health education’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GOV.UK.</a:t>
            </a:r>
          </a:p>
        </p:txBody>
      </p:sp>
      <p:pic>
        <p:nvPicPr>
          <p:cNvPr id="6" name="Picture 5"/>
          <p:cNvPicPr>
            <a:picLocks noChangeAspect="1"/>
          </p:cNvPicPr>
          <p:nvPr/>
        </p:nvPicPr>
        <p:blipFill>
          <a:blip r:embed="rId3"/>
          <a:stretch>
            <a:fillRect/>
          </a:stretch>
        </p:blipFill>
        <p:spPr>
          <a:xfrm>
            <a:off x="9303045" y="439226"/>
            <a:ext cx="764880" cy="752434"/>
          </a:xfrm>
          <a:prstGeom prst="rect">
            <a:avLst/>
          </a:prstGeom>
        </p:spPr>
      </p:pic>
    </p:spTree>
    <p:extLst>
      <p:ext uri="{BB962C8B-B14F-4D97-AF65-F5344CB8AC3E}">
        <p14:creationId xmlns:p14="http://schemas.microsoft.com/office/powerpoint/2010/main" val="2492270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185" y="139916"/>
            <a:ext cx="10515600" cy="97996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b="1" dirty="0"/>
              <a:t/>
            </a:r>
            <a:br>
              <a:rPr lang="en-GB" b="1" dirty="0"/>
            </a:br>
            <a:r>
              <a:rPr lang="en-GB" b="1" dirty="0"/>
              <a:t>Primary Health Education </a:t>
            </a:r>
            <a:r>
              <a:rPr lang="en-GB" dirty="0"/>
              <a:t/>
            </a:r>
            <a:br>
              <a:rPr lang="en-GB" dirty="0"/>
            </a:br>
            <a:endParaRPr lang="en-US" dirty="0"/>
          </a:p>
        </p:txBody>
      </p:sp>
      <p:sp>
        <p:nvSpPr>
          <p:cNvPr id="4" name="TextBox 3"/>
          <p:cNvSpPr txBox="1"/>
          <p:nvPr/>
        </p:nvSpPr>
        <p:spPr>
          <a:xfrm>
            <a:off x="5390874" y="1681142"/>
            <a:ext cx="6670986" cy="48320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By the end of primary school, pupils will have been taught content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mental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internet safety and harms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physical health and fitness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healthy 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facts and risks associated with drugs, alcohol and tobacco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health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basic first 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changing adolescent body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srgbClr val="0070C0"/>
                </a:solidFill>
                <a:effectLst/>
                <a:uLnTx/>
                <a:uFillTx/>
                <a:latin typeface="Calibri" panose="020F0502020204030204"/>
                <a:ea typeface="+mn-ea"/>
                <a:cs typeface="+mn-cs"/>
              </a:rPr>
              <a:t>(The science curriculum in all primary schools also includes content on human development, including reproduction, which there is no right to withdraw from.)</a:t>
            </a:r>
          </a:p>
        </p:txBody>
      </p:sp>
      <p:sp>
        <p:nvSpPr>
          <p:cNvPr id="7" name="TextBox 6"/>
          <p:cNvSpPr txBox="1"/>
          <p:nvPr/>
        </p:nvSpPr>
        <p:spPr>
          <a:xfrm>
            <a:off x="315440" y="1681142"/>
            <a:ext cx="5075434"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Health Education aims to give your child the information they need to make good decisions about their own health and wellbeing,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recognise issues in themselves and others, and to seek support as early as possible when issues arise.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315440" y="5589904"/>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find further details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searching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‘relationships, sex and health education’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GOV.UK.</a:t>
            </a:r>
          </a:p>
        </p:txBody>
      </p:sp>
      <p:pic>
        <p:nvPicPr>
          <p:cNvPr id="6" name="Picture 5"/>
          <p:cNvPicPr>
            <a:picLocks noChangeAspect="1"/>
          </p:cNvPicPr>
          <p:nvPr/>
        </p:nvPicPr>
        <p:blipFill>
          <a:blip r:embed="rId3"/>
          <a:stretch>
            <a:fillRect/>
          </a:stretch>
        </p:blipFill>
        <p:spPr>
          <a:xfrm>
            <a:off x="8245770" y="253682"/>
            <a:ext cx="764880" cy="752434"/>
          </a:xfrm>
          <a:prstGeom prst="rect">
            <a:avLst/>
          </a:prstGeom>
        </p:spPr>
      </p:pic>
    </p:spTree>
    <p:extLst>
      <p:ext uri="{BB962C8B-B14F-4D97-AF65-F5344CB8AC3E}">
        <p14:creationId xmlns:p14="http://schemas.microsoft.com/office/powerpoint/2010/main" val="216982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36" y="293934"/>
            <a:ext cx="10515600" cy="1082804"/>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GB" b="1" dirty="0"/>
              <a:t/>
            </a:r>
            <a:br>
              <a:rPr lang="en-GB" b="1" dirty="0"/>
            </a:br>
            <a:r>
              <a:rPr lang="en-GB" b="1" dirty="0"/>
              <a:t>Secondary Relationships and Sex Education </a:t>
            </a:r>
            <a:r>
              <a:rPr lang="en-GB" dirty="0"/>
              <a:t/>
            </a:r>
            <a:br>
              <a:rPr lang="en-GB" dirty="0"/>
            </a:br>
            <a:endParaRPr lang="en-GB" dirty="0"/>
          </a:p>
        </p:txBody>
      </p:sp>
      <p:sp>
        <p:nvSpPr>
          <p:cNvPr id="3" name="Content Placeholder 2"/>
          <p:cNvSpPr>
            <a:spLocks noGrp="1"/>
          </p:cNvSpPr>
          <p:nvPr>
            <p:ph idx="1"/>
          </p:nvPr>
        </p:nvSpPr>
        <p:spPr>
          <a:xfrm>
            <a:off x="399836" y="986319"/>
            <a:ext cx="5696164" cy="4383379"/>
          </a:xfrm>
        </p:spPr>
        <p:txBody>
          <a:bodyPr>
            <a:noAutofit/>
          </a:bodyPr>
          <a:lstStyle/>
          <a:p>
            <a:pPr algn="just"/>
            <a:endParaRPr lang="en-GB" sz="2400" dirty="0"/>
          </a:p>
          <a:p>
            <a:pPr marL="0" indent="0" algn="just">
              <a:buNone/>
            </a:pPr>
            <a:r>
              <a:rPr lang="en-GB" sz="2400" dirty="0"/>
              <a:t>Relationships and Sex Education will build on the teaching at primary. It aims to give young people the information they need to help them develop healthy, nurturing relationships of all kinds. </a:t>
            </a:r>
          </a:p>
          <a:p>
            <a:pPr marL="0" indent="0" algn="just">
              <a:buNone/>
            </a:pPr>
            <a:r>
              <a:rPr lang="en-GB" sz="2400" dirty="0"/>
              <a:t>Your child’s school will cover content on what healthy and unhealthy relationships look like and what makes a good friend, colleague and successful marriage or committed relationship. At the appropriate time, the focus will move to developing intimate relationships, to equip your child with knowledge they need to make safe, informed and healthy choices as they progress through adult life. </a:t>
            </a:r>
          </a:p>
        </p:txBody>
      </p:sp>
      <p:sp>
        <p:nvSpPr>
          <p:cNvPr id="4" name="TextBox 3"/>
          <p:cNvSpPr txBox="1"/>
          <p:nvPr/>
        </p:nvSpPr>
        <p:spPr>
          <a:xfrm>
            <a:off x="6596009" y="1845528"/>
            <a:ext cx="5250094"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By the end of secondary school, pupils will have been taught content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families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respectful relationships, including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online media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being safe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intimate and sexual relationships, including sexual health</a:t>
            </a:r>
            <a:endParaRPr kumimoji="0" lang="en-GB" sz="2200" b="0"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Box 4"/>
          <p:cNvSpPr txBox="1"/>
          <p:nvPr/>
        </p:nvSpPr>
        <p:spPr>
          <a:xfrm>
            <a:off x="6596010" y="5631001"/>
            <a:ext cx="525009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find further details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searching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‘relationships, sex and health education’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GOV.UK.</a:t>
            </a:r>
          </a:p>
        </p:txBody>
      </p:sp>
      <p:pic>
        <p:nvPicPr>
          <p:cNvPr id="6" name="Picture 5"/>
          <p:cNvPicPr>
            <a:picLocks noChangeAspect="1"/>
          </p:cNvPicPr>
          <p:nvPr/>
        </p:nvPicPr>
        <p:blipFill>
          <a:blip r:embed="rId3"/>
          <a:stretch>
            <a:fillRect/>
          </a:stretch>
        </p:blipFill>
        <p:spPr>
          <a:xfrm>
            <a:off x="9912645" y="459119"/>
            <a:ext cx="764880" cy="752434"/>
          </a:xfrm>
          <a:prstGeom prst="rect">
            <a:avLst/>
          </a:prstGeom>
        </p:spPr>
      </p:pic>
    </p:spTree>
    <p:extLst>
      <p:ext uri="{BB962C8B-B14F-4D97-AF65-F5344CB8AC3E}">
        <p14:creationId xmlns:p14="http://schemas.microsoft.com/office/powerpoint/2010/main" val="791531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440" y="365126"/>
            <a:ext cx="10515600" cy="975278"/>
          </a:xfrm>
        </p:spPr>
        <p:style>
          <a:lnRef idx="2">
            <a:schemeClr val="accent6"/>
          </a:lnRef>
          <a:fillRef idx="1">
            <a:schemeClr val="lt1"/>
          </a:fillRef>
          <a:effectRef idx="0">
            <a:schemeClr val="accent6"/>
          </a:effectRef>
          <a:fontRef idx="minor">
            <a:schemeClr val="dk1"/>
          </a:fontRef>
        </p:style>
        <p:txBody>
          <a:bodyPr>
            <a:normAutofit fontScale="90000"/>
          </a:bodyPr>
          <a:lstStyle/>
          <a:p>
            <a:r>
              <a:rPr lang="en-GB" b="1" dirty="0"/>
              <a:t/>
            </a:r>
            <a:br>
              <a:rPr lang="en-GB" b="1" dirty="0"/>
            </a:br>
            <a:r>
              <a:rPr lang="en-GB" b="1" dirty="0"/>
              <a:t>Secondary Health Education </a:t>
            </a:r>
            <a:r>
              <a:rPr lang="en-GB" dirty="0"/>
              <a:t/>
            </a:r>
            <a:br>
              <a:rPr lang="en-GB" dirty="0"/>
            </a:br>
            <a:endParaRPr lang="en-GB" dirty="0"/>
          </a:p>
        </p:txBody>
      </p:sp>
      <p:sp>
        <p:nvSpPr>
          <p:cNvPr id="3" name="Content Placeholder 2"/>
          <p:cNvSpPr>
            <a:spLocks noGrp="1"/>
          </p:cNvSpPr>
          <p:nvPr>
            <p:ph idx="1"/>
          </p:nvPr>
        </p:nvSpPr>
        <p:spPr>
          <a:xfrm>
            <a:off x="232024" y="1828998"/>
            <a:ext cx="5980416" cy="4351338"/>
          </a:xfrm>
        </p:spPr>
        <p:txBody>
          <a:bodyPr/>
          <a:lstStyle/>
          <a:p>
            <a:pPr marL="0" indent="0">
              <a:buNone/>
            </a:pPr>
            <a:r>
              <a:rPr lang="en-GB" dirty="0"/>
              <a:t>Health Education aims to give your child the information they need to make good decisions about their own health and wellbeing, to </a:t>
            </a:r>
          </a:p>
          <a:p>
            <a:pPr marL="0" indent="0">
              <a:buNone/>
            </a:pPr>
            <a:r>
              <a:rPr lang="en-GB" dirty="0"/>
              <a:t>recognise issues in themselves and others, and to seek support as early as possible when issues arise. </a:t>
            </a:r>
          </a:p>
        </p:txBody>
      </p:sp>
      <p:sp>
        <p:nvSpPr>
          <p:cNvPr id="4" name="TextBox 3"/>
          <p:cNvSpPr txBox="1"/>
          <p:nvPr/>
        </p:nvSpPr>
        <p:spPr>
          <a:xfrm>
            <a:off x="6295856" y="1896585"/>
            <a:ext cx="5527496"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By the end of secondary school, pupils will have been taught content 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mental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internet safety and harms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physical health and fitness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healthy eating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drugs, alcohol and tobacco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health and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basic first 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changing adolescent body</a:t>
            </a:r>
            <a:endParaRPr kumimoji="0" lang="en-GB" sz="2400" b="0" i="1"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TextBox 4"/>
          <p:cNvSpPr txBox="1"/>
          <p:nvPr/>
        </p:nvSpPr>
        <p:spPr>
          <a:xfrm>
            <a:off x="315440" y="5589904"/>
            <a:ext cx="484218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find further details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searching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‘relationships, sex and health education’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on GOV.UK.</a:t>
            </a:r>
          </a:p>
        </p:txBody>
      </p:sp>
      <p:pic>
        <p:nvPicPr>
          <p:cNvPr id="6" name="Picture 5"/>
          <p:cNvPicPr>
            <a:picLocks noChangeAspect="1"/>
          </p:cNvPicPr>
          <p:nvPr/>
        </p:nvPicPr>
        <p:blipFill>
          <a:blip r:embed="rId3"/>
          <a:stretch>
            <a:fillRect/>
          </a:stretch>
        </p:blipFill>
        <p:spPr>
          <a:xfrm>
            <a:off x="8207670" y="456050"/>
            <a:ext cx="764880" cy="752434"/>
          </a:xfrm>
          <a:prstGeom prst="rect">
            <a:avLst/>
          </a:prstGeom>
        </p:spPr>
      </p:pic>
    </p:spTree>
    <p:extLst>
      <p:ext uri="{BB962C8B-B14F-4D97-AF65-F5344CB8AC3E}">
        <p14:creationId xmlns:p14="http://schemas.microsoft.com/office/powerpoint/2010/main" val="1624922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8" name="Rectangle 17">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 name="Rectangle 21">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07912" y="783772"/>
            <a:ext cx="9942716" cy="1554480"/>
          </a:xfrm>
        </p:spPr>
        <p:style>
          <a:lnRef idx="2">
            <a:schemeClr val="accent1"/>
          </a:lnRef>
          <a:fillRef idx="1">
            <a:schemeClr val="lt1"/>
          </a:fillRef>
          <a:effectRef idx="0">
            <a:schemeClr val="accent1"/>
          </a:effectRef>
          <a:fontRef idx="minor">
            <a:schemeClr val="dk1"/>
          </a:fontRef>
        </p:style>
        <p:txBody>
          <a:bodyPr anchor="ctr">
            <a:normAutofit/>
          </a:bodyPr>
          <a:lstStyle/>
          <a:p>
            <a:r>
              <a:rPr lang="en-GB" dirty="0"/>
              <a:t>Vision for Relationship and Sex Education in Westminster Catholic Schools</a:t>
            </a:r>
          </a:p>
        </p:txBody>
      </p:sp>
      <p:sp>
        <p:nvSpPr>
          <p:cNvPr id="3" name="Content Placeholder 2"/>
          <p:cNvSpPr>
            <a:spLocks noGrp="1"/>
          </p:cNvSpPr>
          <p:nvPr>
            <p:ph idx="1"/>
          </p:nvPr>
        </p:nvSpPr>
        <p:spPr>
          <a:xfrm>
            <a:off x="1045028" y="2704014"/>
            <a:ext cx="10610818" cy="4153985"/>
          </a:xfrm>
        </p:spPr>
        <p:txBody>
          <a:bodyPr anchor="ctr">
            <a:normAutofit lnSpcReduction="10000"/>
          </a:bodyPr>
          <a:lstStyle/>
          <a:p>
            <a:pPr marL="0" indent="0">
              <a:spcBef>
                <a:spcPts val="0"/>
              </a:spcBef>
              <a:buNone/>
            </a:pPr>
            <a:r>
              <a:rPr lang="en-GB" sz="2000" dirty="0"/>
              <a:t>It is our vision for Relationship and Sex Education in Catholic Schools in the Diocese of Westminster that pupils would learn how to foster healthy relationships and friendships in light of the wisdom of the Church.  </a:t>
            </a:r>
            <a:endParaRPr lang="en-US" sz="2000" dirty="0"/>
          </a:p>
          <a:p>
            <a:pPr marL="0" indent="0">
              <a:spcBef>
                <a:spcPts val="0"/>
              </a:spcBef>
              <a:buNone/>
            </a:pPr>
            <a:r>
              <a:rPr lang="en-GB" sz="2000" dirty="0"/>
              <a:t> </a:t>
            </a:r>
            <a:endParaRPr lang="en-US" sz="2000" dirty="0"/>
          </a:p>
          <a:p>
            <a:pPr marL="0" indent="0">
              <a:spcBef>
                <a:spcPts val="0"/>
              </a:spcBef>
              <a:buNone/>
            </a:pPr>
            <a:r>
              <a:rPr lang="en-GB" sz="2000" dirty="0"/>
              <a:t>Pupils will flourish when they truly understand their innate human dignity, love and appreciation of themselves, including respect for their bodies, and the way they were made by God.</a:t>
            </a:r>
          </a:p>
          <a:p>
            <a:pPr marL="0" indent="0">
              <a:spcBef>
                <a:spcPts val="0"/>
              </a:spcBef>
              <a:buNone/>
            </a:pPr>
            <a:endParaRPr lang="en-US" sz="2000" dirty="0"/>
          </a:p>
          <a:p>
            <a:pPr marL="0" indent="0">
              <a:spcBef>
                <a:spcPts val="0"/>
              </a:spcBef>
              <a:buNone/>
            </a:pPr>
            <a:r>
              <a:rPr lang="en-GB" sz="2000" dirty="0"/>
              <a:t>Pupils will learn to make sensible and informed decisions in a changing cultural climate, focussing on the virtues, such as patience and chastity, that ultimately lead to true happiness. </a:t>
            </a:r>
            <a:endParaRPr lang="en-US" sz="2000" dirty="0"/>
          </a:p>
          <a:p>
            <a:pPr marL="0" indent="0">
              <a:spcBef>
                <a:spcPts val="0"/>
              </a:spcBef>
              <a:buNone/>
            </a:pPr>
            <a:r>
              <a:rPr lang="en-GB" sz="2000" dirty="0"/>
              <a:t> </a:t>
            </a:r>
            <a:endParaRPr lang="en-US" sz="2000" dirty="0"/>
          </a:p>
          <a:p>
            <a:pPr marL="0" indent="0">
              <a:spcBef>
                <a:spcPts val="0"/>
              </a:spcBef>
              <a:buNone/>
            </a:pPr>
            <a:r>
              <a:rPr lang="en-GB" sz="2000" dirty="0"/>
              <a:t>Sacred Scripture is key to this vision and the message Jesus gave us to love God, self, neighbour and our common home.</a:t>
            </a:r>
          </a:p>
          <a:p>
            <a:pPr marL="0" indent="0">
              <a:spcBef>
                <a:spcPts val="0"/>
              </a:spcBef>
              <a:buNone/>
            </a:pPr>
            <a:endParaRPr lang="en-US" sz="2000" dirty="0"/>
          </a:p>
          <a:p>
            <a:pPr marL="0" indent="0">
              <a:spcBef>
                <a:spcPts val="0"/>
              </a:spcBef>
              <a:buNone/>
            </a:pPr>
            <a:r>
              <a:rPr lang="en-GB" sz="2000" dirty="0"/>
              <a:t>RSE in our schools must always remain faithful to the teaching of the Church, recognising the diversity of pupils’ situations. We aim to be sensitive to each individual, ensuring that their physical and emotional well-being and their safety are of paramount importance.</a:t>
            </a:r>
            <a:endParaRPr lang="en-US" sz="2000" dirty="0"/>
          </a:p>
          <a:p>
            <a:pPr marL="0" indent="0">
              <a:buNone/>
            </a:pPr>
            <a:endParaRPr lang="en-GB" sz="1100" dirty="0"/>
          </a:p>
          <a:p>
            <a:pPr marL="0" indent="0">
              <a:buNone/>
            </a:pPr>
            <a:endParaRPr lang="en-GB" sz="1100" dirty="0"/>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stretch>
            <a:fillRect/>
          </a:stretch>
        </p:blipFill>
        <p:spPr>
          <a:xfrm>
            <a:off x="9026820" y="1513840"/>
            <a:ext cx="764880" cy="752434"/>
          </a:xfrm>
          <a:prstGeom prst="rect">
            <a:avLst/>
          </a:prstGeom>
        </p:spPr>
      </p:pic>
    </p:spTree>
    <p:extLst>
      <p:ext uri="{BB962C8B-B14F-4D97-AF65-F5344CB8AC3E}">
        <p14:creationId xmlns:p14="http://schemas.microsoft.com/office/powerpoint/2010/main" val="1122135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43631" y="809898"/>
            <a:ext cx="9942716" cy="1554480"/>
          </a:xfrm>
        </p:spPr>
        <p:style>
          <a:lnRef idx="2">
            <a:schemeClr val="accent1"/>
          </a:lnRef>
          <a:fillRef idx="1">
            <a:schemeClr val="lt1"/>
          </a:fillRef>
          <a:effectRef idx="0">
            <a:schemeClr val="accent1"/>
          </a:effectRef>
          <a:fontRef idx="minor">
            <a:schemeClr val="dk1"/>
          </a:fontRef>
        </p:style>
        <p:txBody>
          <a:bodyPr anchor="ctr">
            <a:normAutofit/>
          </a:bodyPr>
          <a:lstStyle/>
          <a:p>
            <a:r>
              <a:rPr lang="en-GB" sz="4800" dirty="0"/>
              <a:t>Catholic Education Service- RSE documents </a:t>
            </a:r>
            <a:endParaRPr lang="en-US" sz="4800" dirty="0"/>
          </a:p>
        </p:txBody>
      </p:sp>
      <p:sp>
        <p:nvSpPr>
          <p:cNvPr id="3" name="Content Placeholder 2"/>
          <p:cNvSpPr>
            <a:spLocks noGrp="1"/>
          </p:cNvSpPr>
          <p:nvPr>
            <p:ph idx="1"/>
          </p:nvPr>
        </p:nvSpPr>
        <p:spPr>
          <a:xfrm>
            <a:off x="1045028" y="3017522"/>
            <a:ext cx="9941319" cy="3124658"/>
          </a:xfrm>
        </p:spPr>
        <p:txBody>
          <a:bodyPr anchor="ctr">
            <a:normAutofit/>
          </a:bodyPr>
          <a:lstStyle/>
          <a:p>
            <a:r>
              <a:rPr lang="en-US" sz="2400"/>
              <a:t>Model Curricula </a:t>
            </a:r>
          </a:p>
          <a:p>
            <a:r>
              <a:rPr lang="en-US" sz="2400"/>
              <a:t>Who is responsible for delivering RSE? </a:t>
            </a:r>
          </a:p>
          <a:p>
            <a:endParaRPr lang="en-US" sz="2400"/>
          </a:p>
          <a:p>
            <a:endParaRPr lang="en-US" sz="2400"/>
          </a:p>
          <a:p>
            <a:pPr marL="0" indent="0">
              <a:buNone/>
            </a:pPr>
            <a:r>
              <a:rPr lang="en-GB" sz="2400"/>
              <a:t>“RSE is part of the mission of Catholic schools to educate the whole person. It should be carried out as part of the holistic education which seeks to form as well as inform young people in preparation for adult life.” (CES)</a:t>
            </a:r>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a:stretch>
            <a:fillRect/>
          </a:stretch>
        </p:blipFill>
        <p:spPr>
          <a:xfrm>
            <a:off x="9778729" y="1210921"/>
            <a:ext cx="764880" cy="752434"/>
          </a:xfrm>
          <a:prstGeom prst="rect">
            <a:avLst/>
          </a:prstGeom>
        </p:spPr>
      </p:pic>
    </p:spTree>
    <p:extLst>
      <p:ext uri="{BB962C8B-B14F-4D97-AF65-F5344CB8AC3E}">
        <p14:creationId xmlns:p14="http://schemas.microsoft.com/office/powerpoint/2010/main" val="2884309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1282963" y="1238080"/>
            <a:ext cx="9849751" cy="1349671"/>
          </a:xfrm>
          <a:gradFill>
            <a:gsLst>
              <a:gs pos="100000">
                <a:srgbClr val="00B050"/>
              </a:gs>
              <a:gs pos="6000">
                <a:schemeClr val="accent4"/>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anchor="b">
            <a:normAutofit/>
          </a:bodyPr>
          <a:lstStyle/>
          <a:p>
            <a:r>
              <a:rPr lang="en-GB" sz="5400" b="1" dirty="0"/>
              <a:t>Pedagogical principles </a:t>
            </a:r>
          </a:p>
        </p:txBody>
      </p:sp>
      <p:sp>
        <p:nvSpPr>
          <p:cNvPr id="2" name="Content Placeholder 1"/>
          <p:cNvSpPr>
            <a:spLocks noGrp="1"/>
          </p:cNvSpPr>
          <p:nvPr>
            <p:ph idx="1"/>
          </p:nvPr>
        </p:nvSpPr>
        <p:spPr>
          <a:xfrm>
            <a:off x="1289304" y="2902913"/>
            <a:ext cx="9849751" cy="3032168"/>
          </a:xfrm>
        </p:spPr>
        <p:txBody>
          <a:bodyPr anchor="ctr">
            <a:normAutofit/>
          </a:bodyPr>
          <a:lstStyle/>
          <a:p>
            <a:pPr marL="0" indent="0">
              <a:buNone/>
            </a:pPr>
            <a:r>
              <a:rPr lang="en-GB" sz="2000"/>
              <a:t>‘it must, above else, qualify as good education’. </a:t>
            </a:r>
            <a:endParaRPr lang="en-GB" sz="2000" i="1" dirty="0"/>
          </a:p>
          <a:p>
            <a:endParaRPr lang="en-GB" sz="2000" i="1" dirty="0"/>
          </a:p>
          <a:p>
            <a:endParaRPr lang="en-GB" sz="2000" i="1" dirty="0"/>
          </a:p>
          <a:p>
            <a:r>
              <a:rPr lang="en-GB" sz="2000" i="1" dirty="0"/>
              <a:t>Model Curriculum page 1</a:t>
            </a:r>
          </a:p>
        </p:txBody>
      </p:sp>
      <p:pic>
        <p:nvPicPr>
          <p:cNvPr id="10" name="Picture 9"/>
          <p:cNvPicPr>
            <a:picLocks noChangeAspect="1"/>
          </p:cNvPicPr>
          <p:nvPr/>
        </p:nvPicPr>
        <p:blipFill>
          <a:blip r:embed="rId3"/>
          <a:stretch>
            <a:fillRect/>
          </a:stretch>
        </p:blipFill>
        <p:spPr>
          <a:xfrm>
            <a:off x="8731545" y="1536699"/>
            <a:ext cx="764880" cy="752434"/>
          </a:xfrm>
          <a:prstGeom prst="rect">
            <a:avLst/>
          </a:prstGeom>
        </p:spPr>
      </p:pic>
    </p:spTree>
    <p:extLst>
      <p:ext uri="{BB962C8B-B14F-4D97-AF65-F5344CB8AC3E}">
        <p14:creationId xmlns:p14="http://schemas.microsoft.com/office/powerpoint/2010/main" val="4024434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77928" y="0"/>
          <a:ext cx="11651775" cy="503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5821375" y="5647690"/>
            <a:ext cx="764880" cy="752434"/>
          </a:xfrm>
          <a:prstGeom prst="rect">
            <a:avLst/>
          </a:prstGeom>
        </p:spPr>
      </p:pic>
    </p:spTree>
    <p:extLst>
      <p:ext uri="{BB962C8B-B14F-4D97-AF65-F5344CB8AC3E}">
        <p14:creationId xmlns:p14="http://schemas.microsoft.com/office/powerpoint/2010/main" val="3825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GB" sz="1800" i="1"/>
              <a:t>‘….Led to a deeper and fuller understanding by degrees at a rate which corresponds to their maturing’</a:t>
            </a:r>
          </a:p>
          <a:p>
            <a:endParaRPr lang="en-GB" sz="180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p:cNvGrpSpPr/>
          <p:nvPr/>
        </p:nvGrpSpPr>
        <p:grpSpPr>
          <a:xfrm>
            <a:off x="5987738" y="3166768"/>
            <a:ext cx="5628018" cy="291594"/>
            <a:chOff x="1165177" y="1509346"/>
            <a:chExt cx="9321420" cy="482954"/>
          </a:xfrm>
          <a:scene3d>
            <a:camera prst="orthographicFront"/>
            <a:lightRig rig="flat" dir="t"/>
          </a:scene3d>
        </p:grpSpPr>
        <p:sp>
          <p:nvSpPr>
            <p:cNvPr id="5" name="Rounded Rectangle 4"/>
            <p:cNvSpPr/>
            <p:nvPr/>
          </p:nvSpPr>
          <p:spPr>
            <a:xfrm>
              <a:off x="1165177" y="1509346"/>
              <a:ext cx="9321420" cy="482954"/>
            </a:xfrm>
            <a:prstGeom prst="roundRect">
              <a:avLst>
                <a:gd name="adj" fmla="val 10000"/>
              </a:avLst>
            </a:prstGeom>
            <a:solidFill>
              <a:schemeClr val="accent1">
                <a:lumMod val="20000"/>
                <a:lumOff val="80000"/>
              </a:schemeClr>
            </a:solidFill>
            <a:sp3d prstMaterial="dkEdge">
              <a:bevelT w="8200" h="38100"/>
            </a:sp3d>
          </p:spPr>
          <p:style>
            <a:lnRef idx="0">
              <a:schemeClr val="lt1">
                <a:hueOff val="0"/>
                <a:satOff val="0"/>
                <a:lumOff val="0"/>
                <a:alphaOff val="0"/>
              </a:schemeClr>
            </a:lnRef>
            <a:fillRef idx="2">
              <a:scrgbClr r="0" g="0" b="0"/>
            </a:fillRef>
            <a:effectRef idx="1">
              <a:schemeClr val="accent2">
                <a:hueOff val="0"/>
                <a:satOff val="0"/>
                <a:lumOff val="0"/>
                <a:alphaOff val="0"/>
              </a:schemeClr>
            </a:effectRef>
            <a:fontRef idx="minor">
              <a:schemeClr val="dk1"/>
            </a:fontRef>
          </p:style>
        </p:sp>
        <p:sp>
          <p:nvSpPr>
            <p:cNvPr id="6" name="Rounded Rectangle 4"/>
            <p:cNvSpPr txBox="1"/>
            <p:nvPr/>
          </p:nvSpPr>
          <p:spPr>
            <a:xfrm>
              <a:off x="1179322" y="152349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Progressive and developmental </a:t>
              </a: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2" name="Picture 11"/>
          <p:cNvPicPr>
            <a:picLocks noChangeAspect="1"/>
          </p:cNvPicPr>
          <p:nvPr/>
        </p:nvPicPr>
        <p:blipFill>
          <a:blip r:embed="rId3"/>
          <a:stretch>
            <a:fillRect/>
          </a:stretch>
        </p:blipFill>
        <p:spPr>
          <a:xfrm>
            <a:off x="2262771" y="417070"/>
            <a:ext cx="764880" cy="752434"/>
          </a:xfrm>
          <a:prstGeom prst="rect">
            <a:avLst/>
          </a:prstGeom>
        </p:spPr>
      </p:pic>
    </p:spTree>
    <p:extLst>
      <p:ext uri="{BB962C8B-B14F-4D97-AF65-F5344CB8AC3E}">
        <p14:creationId xmlns:p14="http://schemas.microsoft.com/office/powerpoint/2010/main" val="2032666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9560" y="266700"/>
            <a:ext cx="4560584" cy="1717548"/>
          </a:xfrm>
        </p:spPr>
        <p:txBody>
          <a:bodyPr anchor="ctr">
            <a:normAutofit/>
          </a:bodyPr>
          <a:lstStyle/>
          <a:p>
            <a:r>
              <a:rPr lang="en-GB" sz="4000" dirty="0" smtClean="0"/>
              <a:t/>
            </a:r>
            <a:br>
              <a:rPr lang="en-GB" sz="4000" dirty="0" smtClean="0"/>
            </a:br>
            <a:r>
              <a:rPr lang="en-GB" sz="4000" dirty="0" smtClean="0"/>
              <a:t>Prayer </a:t>
            </a:r>
            <a:endParaRPr lang="en-GB" sz="4000" dirty="0"/>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1"/>
          <p:cNvSpPr>
            <a:spLocks noGrp="1" noChangeArrowheads="1"/>
          </p:cNvSpPr>
          <p:nvPr>
            <p:ph idx="1"/>
          </p:nvPr>
        </p:nvSpPr>
        <p:spPr bwMode="auto">
          <a:xfrm>
            <a:off x="590719" y="2330505"/>
            <a:ext cx="4559425" cy="39795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a:ln>
                  <a:noFill/>
                </a:ln>
                <a:effectLst/>
                <a:latin typeface="Arial"/>
                <a:cs typeface="Arial"/>
              </a:rPr>
              <a:t>Father,</a:t>
            </a:r>
            <a:endParaRPr lang="en-US" altLang="en-US" sz="1400" b="0" i="0" u="none" strike="noStrike" cap="none" normalizeH="0" baseline="0">
              <a:ln>
                <a:noFill/>
              </a:ln>
              <a:effectLst/>
              <a:latin typeface="Arial"/>
              <a:cs typeface="Arial"/>
            </a:endParaRPr>
          </a:p>
          <a:p>
            <a:pPr marL="0" marR="0" lvl="0" indent="0" defTabSz="914400" rtl="0" eaLnBrk="0" fontAlgn="base" latinLnBrk="0" hangingPunct="0">
              <a:spcBef>
                <a:spcPct val="0"/>
              </a:spcBef>
              <a:spcAft>
                <a:spcPts val="600"/>
              </a:spcAft>
              <a:buClrTx/>
              <a:buSzTx/>
              <a:buFontTx/>
              <a:buNone/>
              <a:tabLst/>
            </a:pPr>
            <a:endParaRPr lang="en-US" altLang="en-US" sz="1400" b="0" i="0" u="none" strike="noStrike" cap="none" normalizeH="0" baseline="0">
              <a:ln>
                <a:noFill/>
              </a:ln>
              <a:effectLst/>
              <a:cs typeface="Arial"/>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a:ln>
                  <a:noFill/>
                </a:ln>
                <a:effectLst/>
                <a:latin typeface="Arial"/>
                <a:cs typeface="Arial"/>
              </a:rPr>
              <a:t>Thank you for your great love for us. You sent your only Son to live with us and show us how to love.</a:t>
            </a:r>
            <a:endParaRPr lang="en-US" altLang="en-US" sz="1400" b="0" i="0" u="none" strike="noStrike" cap="none" normalizeH="0" baseline="0">
              <a:ln>
                <a:noFill/>
              </a:ln>
              <a:effectLst/>
              <a:latin typeface="Arial"/>
              <a:cs typeface="Arial"/>
            </a:endParaRPr>
          </a:p>
          <a:p>
            <a:pPr marL="0" marR="0" lvl="0" indent="0" defTabSz="914400" rtl="0" eaLnBrk="0" fontAlgn="base" latinLnBrk="0" hangingPunct="0">
              <a:spcBef>
                <a:spcPct val="0"/>
              </a:spcBef>
              <a:spcAft>
                <a:spcPts val="600"/>
              </a:spcAft>
              <a:buClrTx/>
              <a:buSzTx/>
              <a:buFontTx/>
              <a:buNone/>
              <a:tabLst/>
            </a:pPr>
            <a:endParaRPr lang="en-US" altLang="en-US" sz="1400" b="0" i="0" u="none" strike="noStrike" cap="none" normalizeH="0" baseline="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400">
                <a:latin typeface="Arial"/>
                <a:cs typeface="Arial"/>
              </a:rPr>
              <a:t>As we explore teaching about relationships to the young people in our school, help us to keep them and Christ at the centre of our minds.</a:t>
            </a:r>
          </a:p>
          <a:p>
            <a:pPr marL="0" marR="0" lvl="0" indent="0" defTabSz="914400" rtl="0" eaLnBrk="0" fontAlgn="base" latinLnBrk="0" hangingPunct="0">
              <a:spcBef>
                <a:spcPct val="0"/>
              </a:spcBef>
              <a:spcAft>
                <a:spcPts val="600"/>
              </a:spcAft>
              <a:buClrTx/>
              <a:buSzTx/>
              <a:buFontTx/>
              <a:buNone/>
              <a:tabLst/>
            </a:pPr>
            <a:endParaRPr lang="en-US" altLang="en-US" sz="1400" b="0" i="0" u="none" strike="noStrike" cap="none" normalizeH="0" baseline="0">
              <a:ln>
                <a:noFill/>
              </a:ln>
              <a:effectLst/>
              <a:cs typeface="Arial"/>
            </a:endParaRPr>
          </a:p>
          <a:p>
            <a:pPr marL="0" indent="0">
              <a:spcAft>
                <a:spcPts val="600"/>
              </a:spcAft>
              <a:buNone/>
            </a:pPr>
            <a:r>
              <a:rPr lang="en-US" altLang="en-US" sz="1400">
                <a:latin typeface="Arial"/>
                <a:cs typeface="Arial"/>
              </a:rPr>
              <a:t>May The Holy Spirit bring us wisdom and peace in guiding our conversations.</a:t>
            </a:r>
          </a:p>
          <a:p>
            <a:pPr marL="0" indent="0">
              <a:spcAft>
                <a:spcPts val="600"/>
              </a:spcAft>
              <a:buNone/>
            </a:pPr>
            <a:endParaRPr lang="en-US" altLang="en-US" sz="1400">
              <a:cs typeface="Arial" panose="020B0604020202020204" pitchFamily="34" charset="0"/>
            </a:endParaRPr>
          </a:p>
          <a:p>
            <a:pPr marL="0" indent="0">
              <a:spcAft>
                <a:spcPts val="600"/>
              </a:spcAft>
              <a:buNone/>
            </a:pPr>
            <a:r>
              <a:rPr lang="en-US" altLang="en-US" sz="1400">
                <a:latin typeface="Arial"/>
                <a:cs typeface="Arial"/>
              </a:rPr>
              <a:t>We commend to you our words and actions.</a:t>
            </a:r>
          </a:p>
          <a:p>
            <a:pPr marL="0" indent="0">
              <a:spcAft>
                <a:spcPts val="600"/>
              </a:spcAft>
              <a:buNone/>
            </a:pPr>
            <a:endParaRPr lang="en-US" altLang="en-US" sz="1400">
              <a:cs typeface="Arial" panose="020B0604020202020204" pitchFamily="34" charset="0"/>
            </a:endParaRPr>
          </a:p>
          <a:p>
            <a:pPr marL="0" indent="0">
              <a:spcAft>
                <a:spcPts val="600"/>
              </a:spcAft>
              <a:buNone/>
            </a:pPr>
            <a:r>
              <a:rPr lang="en-US" altLang="en-US" sz="1400">
                <a:latin typeface="Arial"/>
                <a:cs typeface="Arial"/>
              </a:rPr>
              <a:t>Amen </a:t>
            </a:r>
          </a:p>
          <a:p>
            <a:pPr marL="0" indent="0">
              <a:spcAft>
                <a:spcPts val="600"/>
              </a:spcAft>
              <a:buFontTx/>
              <a:buNone/>
            </a:pPr>
            <a:endParaRPr kumimoji="0" lang="en-US" altLang="en-US" sz="1400" b="0" i="0" u="none" strike="noStrike" cap="none" normalizeH="0" baseline="0">
              <a:ln>
                <a:noFill/>
              </a:ln>
              <a:effectLst/>
              <a:latin typeface="Arial" panose="020B0604020202020204" pitchFamily="34" charset="0"/>
            </a:endParaRPr>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14791" r="13258" b="3"/>
          <a:stretch/>
        </p:blipFill>
        <p:spPr>
          <a:xfrm>
            <a:off x="5977788" y="799352"/>
            <a:ext cx="5425410" cy="5259296"/>
          </a:xfrm>
          <a:prstGeom prst="rect">
            <a:avLst/>
          </a:prstGeom>
        </p:spPr>
      </p:pic>
      <p:pic>
        <p:nvPicPr>
          <p:cNvPr id="3" name="Picture 2"/>
          <p:cNvPicPr>
            <a:picLocks noChangeAspect="1"/>
          </p:cNvPicPr>
          <p:nvPr/>
        </p:nvPicPr>
        <p:blipFill>
          <a:blip r:embed="rId3"/>
          <a:stretch>
            <a:fillRect/>
          </a:stretch>
        </p:blipFill>
        <p:spPr>
          <a:xfrm>
            <a:off x="482895" y="266065"/>
            <a:ext cx="764880" cy="752434"/>
          </a:xfrm>
          <a:prstGeom prst="rect">
            <a:avLst/>
          </a:prstGeom>
        </p:spPr>
      </p:pic>
    </p:spTree>
    <p:extLst>
      <p:ext uri="{BB962C8B-B14F-4D97-AF65-F5344CB8AC3E}">
        <p14:creationId xmlns:p14="http://schemas.microsoft.com/office/powerpoint/2010/main" val="2320250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GB" sz="1800" i="1"/>
              <a:t>RSE is sensitive to the different needs of individuals and taught in a way that allows access to pupils at different stages of cognitive and emotional development’ </a:t>
            </a:r>
          </a:p>
          <a:p>
            <a:endParaRPr lang="en-GB" sz="180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5987738" y="3166768"/>
            <a:ext cx="5628018" cy="291594"/>
            <a:chOff x="1165177" y="2066601"/>
            <a:chExt cx="9321420" cy="482954"/>
          </a:xfrm>
          <a:scene3d>
            <a:camera prst="orthographicFront"/>
            <a:lightRig rig="flat" dir="t"/>
          </a:scene3d>
        </p:grpSpPr>
        <p:sp>
          <p:nvSpPr>
            <p:cNvPr id="6" name="Rounded Rectangle 5"/>
            <p:cNvSpPr/>
            <p:nvPr/>
          </p:nvSpPr>
          <p:spPr>
            <a:xfrm>
              <a:off x="1165177" y="2066601"/>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7" name="Rounded Rectangle 4"/>
            <p:cNvSpPr txBox="1"/>
            <p:nvPr/>
          </p:nvSpPr>
          <p:spPr>
            <a:xfrm>
              <a:off x="1179322" y="2080746"/>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Differentiated </a:t>
              </a:r>
            </a:p>
          </p:txBody>
        </p:sp>
      </p:grpSp>
      <p:pic>
        <p:nvPicPr>
          <p:cNvPr id="13" name="Picture 12"/>
          <p:cNvPicPr>
            <a:picLocks noChangeAspect="1"/>
          </p:cNvPicPr>
          <p:nvPr/>
        </p:nvPicPr>
        <p:blipFill>
          <a:blip r:embed="rId3"/>
          <a:stretch>
            <a:fillRect/>
          </a:stretch>
        </p:blipFill>
        <p:spPr>
          <a:xfrm>
            <a:off x="2262771" y="263117"/>
            <a:ext cx="764880" cy="752434"/>
          </a:xfrm>
          <a:prstGeom prst="rect">
            <a:avLst/>
          </a:prstGeom>
        </p:spPr>
      </p:pic>
    </p:spTree>
    <p:extLst>
      <p:ext uri="{BB962C8B-B14F-4D97-AF65-F5344CB8AC3E}">
        <p14:creationId xmlns:p14="http://schemas.microsoft.com/office/powerpoint/2010/main" val="4056341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GB" sz="1800" i="1"/>
              <a:t>‘Each discipline should speak with consistency about the meaning of human love and the virtues that are enshrined in the Church’s teaching on human love.’</a:t>
            </a:r>
          </a:p>
        </p:txBody>
      </p:sp>
      <p:sp>
        <p:nvSpPr>
          <p:cNvPr id="29"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5987738" y="3166768"/>
            <a:ext cx="5628018" cy="291594"/>
            <a:chOff x="1165177" y="2623856"/>
            <a:chExt cx="9321420" cy="482954"/>
          </a:xfrm>
          <a:scene3d>
            <a:camera prst="orthographicFront"/>
            <a:lightRig rig="flat" dir="t"/>
          </a:scene3d>
        </p:grpSpPr>
        <p:sp>
          <p:nvSpPr>
            <p:cNvPr id="6" name="Rounded Rectangle 5"/>
            <p:cNvSpPr/>
            <p:nvPr/>
          </p:nvSpPr>
          <p:spPr>
            <a:xfrm>
              <a:off x="1165177" y="2623856"/>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7" name="Rounded Rectangle 4"/>
            <p:cNvSpPr txBox="1"/>
            <p:nvPr/>
          </p:nvSpPr>
          <p:spPr>
            <a:xfrm>
              <a:off x="1179322" y="263800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Cross curricular </a:t>
              </a:r>
            </a:p>
          </p:txBody>
        </p:sp>
      </p:grpSp>
      <p:pic>
        <p:nvPicPr>
          <p:cNvPr id="12" name="Picture 11"/>
          <p:cNvPicPr>
            <a:picLocks noChangeAspect="1"/>
          </p:cNvPicPr>
          <p:nvPr/>
        </p:nvPicPr>
        <p:blipFill>
          <a:blip r:embed="rId3"/>
          <a:stretch>
            <a:fillRect/>
          </a:stretch>
        </p:blipFill>
        <p:spPr>
          <a:xfrm>
            <a:off x="2194292" y="263117"/>
            <a:ext cx="764880" cy="752434"/>
          </a:xfrm>
          <a:prstGeom prst="rect">
            <a:avLst/>
          </a:prstGeom>
        </p:spPr>
      </p:pic>
    </p:spTree>
    <p:extLst>
      <p:ext uri="{BB962C8B-B14F-4D97-AF65-F5344CB8AC3E}">
        <p14:creationId xmlns:p14="http://schemas.microsoft.com/office/powerpoint/2010/main" val="1649111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GB" sz="1800" i="1"/>
              <a:t>‘This can only be achieved if the home, parish and school work to integrate the teaching of RSE’</a:t>
            </a:r>
          </a:p>
        </p:txBody>
      </p:sp>
      <p:sp>
        <p:nvSpPr>
          <p:cNvPr id="29"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5987738" y="3166768"/>
            <a:ext cx="5628018" cy="291594"/>
            <a:chOff x="1165177" y="3181110"/>
            <a:chExt cx="9321420" cy="482954"/>
          </a:xfrm>
          <a:scene3d>
            <a:camera prst="orthographicFront"/>
            <a:lightRig rig="flat" dir="t"/>
          </a:scene3d>
        </p:grpSpPr>
        <p:sp>
          <p:nvSpPr>
            <p:cNvPr id="6" name="Rounded Rectangle 5"/>
            <p:cNvSpPr/>
            <p:nvPr/>
          </p:nvSpPr>
          <p:spPr>
            <a:xfrm>
              <a:off x="1165177" y="3181110"/>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7" name="Rounded Rectangle 4"/>
            <p:cNvSpPr txBox="1"/>
            <p:nvPr/>
          </p:nvSpPr>
          <p:spPr>
            <a:xfrm>
              <a:off x="1179322" y="3195255"/>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Integrated</a:t>
              </a:r>
            </a:p>
          </p:txBody>
        </p:sp>
      </p:grpSp>
      <p:pic>
        <p:nvPicPr>
          <p:cNvPr id="12" name="Picture 11"/>
          <p:cNvPicPr>
            <a:picLocks noChangeAspect="1"/>
          </p:cNvPicPr>
          <p:nvPr/>
        </p:nvPicPr>
        <p:blipFill>
          <a:blip r:embed="rId3"/>
          <a:stretch>
            <a:fillRect/>
          </a:stretch>
        </p:blipFill>
        <p:spPr>
          <a:xfrm>
            <a:off x="2245773" y="263117"/>
            <a:ext cx="764880" cy="752434"/>
          </a:xfrm>
          <a:prstGeom prst="rect">
            <a:avLst/>
          </a:prstGeom>
        </p:spPr>
      </p:pic>
    </p:spTree>
    <p:extLst>
      <p:ext uri="{BB962C8B-B14F-4D97-AF65-F5344CB8AC3E}">
        <p14:creationId xmlns:p14="http://schemas.microsoft.com/office/powerpoint/2010/main" val="4050404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30" name="Rectangle 29">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5066" y="2031101"/>
            <a:ext cx="4282984" cy="3511943"/>
          </a:xfrm>
        </p:spPr>
        <p:txBody>
          <a:bodyPr anchor="ctr">
            <a:normAutofit/>
          </a:bodyPr>
          <a:lstStyle/>
          <a:p>
            <a:pPr marL="0" indent="0">
              <a:buNone/>
            </a:pPr>
            <a:r>
              <a:rPr lang="en-US" sz="1700" i="1"/>
              <a:t>None of these educational goals are possible if RSE is not given the time and importance it deserves by those who plan and implement its delivery in school. RSE must be taken seriously by school leaders; led properly by someone who has the time and expertise to co-ordinate the subject with dedication and commitment at a senior level; taught by those committed to doing it well; taught as part of a whole-school approach by those who are able to celebrate – not merely tolerate – the teaching of the Church on love and human sexuality.</a:t>
            </a:r>
            <a:endParaRPr lang="en-GB" sz="1700" i="1"/>
          </a:p>
          <a:p>
            <a:endParaRPr lang="en-GB" sz="1700"/>
          </a:p>
        </p:txBody>
      </p:sp>
      <p:sp>
        <p:nvSpPr>
          <p:cNvPr id="32" name="Rectangle 31">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p:cNvGrpSpPr/>
          <p:nvPr/>
        </p:nvGrpSpPr>
        <p:grpSpPr>
          <a:xfrm>
            <a:off x="5987738" y="3166768"/>
            <a:ext cx="5628018" cy="291594"/>
            <a:chOff x="1129476" y="3737476"/>
            <a:chExt cx="9321420" cy="482954"/>
          </a:xfrm>
          <a:scene3d>
            <a:camera prst="orthographicFront"/>
            <a:lightRig rig="flat" dir="t"/>
          </a:scene3d>
        </p:grpSpPr>
        <p:sp>
          <p:nvSpPr>
            <p:cNvPr id="9" name="Rounded Rectangle 8"/>
            <p:cNvSpPr/>
            <p:nvPr/>
          </p:nvSpPr>
          <p:spPr>
            <a:xfrm>
              <a:off x="1129476" y="3737476"/>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Rounded Rectangle 4"/>
            <p:cNvSpPr txBox="1"/>
            <p:nvPr/>
          </p:nvSpPr>
          <p:spPr>
            <a:xfrm>
              <a:off x="1143621" y="3751621"/>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Coordinated</a:t>
              </a:r>
            </a:p>
          </p:txBody>
        </p:sp>
      </p:grpSp>
      <p:pic>
        <p:nvPicPr>
          <p:cNvPr id="12" name="Picture 11"/>
          <p:cNvPicPr>
            <a:picLocks noChangeAspect="1"/>
          </p:cNvPicPr>
          <p:nvPr/>
        </p:nvPicPr>
        <p:blipFill>
          <a:blip r:embed="rId3"/>
          <a:stretch>
            <a:fillRect/>
          </a:stretch>
        </p:blipFill>
        <p:spPr>
          <a:xfrm>
            <a:off x="2330745" y="373728"/>
            <a:ext cx="764880" cy="752434"/>
          </a:xfrm>
          <a:prstGeom prst="rect">
            <a:avLst/>
          </a:prstGeom>
        </p:spPr>
      </p:pic>
    </p:spTree>
    <p:extLst>
      <p:ext uri="{BB962C8B-B14F-4D97-AF65-F5344CB8AC3E}">
        <p14:creationId xmlns:p14="http://schemas.microsoft.com/office/powerpoint/2010/main" val="2357923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645064" y="525982"/>
            <a:ext cx="4282983" cy="1200361"/>
          </a:xfrm>
        </p:spPr>
        <p:txBody>
          <a:bodyPr anchor="b">
            <a:normAutofit/>
          </a:bodyPr>
          <a:lstStyle/>
          <a:p>
            <a:r>
              <a:rPr lang="en-GB" sz="3600" b="1"/>
              <a:t>Pedagogical principles </a:t>
            </a:r>
          </a:p>
        </p:txBody>
      </p:sp>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45066" y="2031101"/>
            <a:ext cx="4282984" cy="3511943"/>
          </a:xfrm>
        </p:spPr>
        <p:txBody>
          <a:bodyPr anchor="ctr">
            <a:normAutofit/>
          </a:bodyPr>
          <a:lstStyle/>
          <a:p>
            <a:pPr marL="0" lvl="0" indent="0">
              <a:buNone/>
            </a:pPr>
            <a:endParaRPr lang="en-GB" sz="1800"/>
          </a:p>
          <a:p>
            <a:pPr marL="0" indent="0">
              <a:buNone/>
            </a:pPr>
            <a:r>
              <a:rPr lang="en-US" sz="1800" i="1"/>
              <a:t>Whilst promoting Catholic virtues, schools should ensure that children and young people are offered a broad and balanced RSE programme which provides them with clear factual, scientific information when relevant and meets the statutory requirements placed on schools. </a:t>
            </a:r>
            <a:endParaRPr lang="en-GB" sz="1800" i="1"/>
          </a:p>
          <a:p>
            <a:endParaRPr lang="en-GB" sz="1800" b="1"/>
          </a:p>
          <a:p>
            <a:endParaRPr lang="en-GB" sz="1800"/>
          </a:p>
        </p:txBody>
      </p:sp>
      <p:sp>
        <p:nvSpPr>
          <p:cNvPr id="29"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p:cNvGrpSpPr/>
          <p:nvPr/>
        </p:nvGrpSpPr>
        <p:grpSpPr>
          <a:xfrm>
            <a:off x="5987738" y="3166768"/>
            <a:ext cx="5628018" cy="291594"/>
            <a:chOff x="1165177" y="3738365"/>
            <a:chExt cx="9321420" cy="482954"/>
          </a:xfrm>
          <a:scene3d>
            <a:camera prst="orthographicFront"/>
            <a:lightRig rig="flat" dir="t"/>
          </a:scene3d>
        </p:grpSpPr>
        <p:sp>
          <p:nvSpPr>
            <p:cNvPr id="6" name="Rounded Rectangle 5"/>
            <p:cNvSpPr/>
            <p:nvPr/>
          </p:nvSpPr>
          <p:spPr>
            <a:xfrm>
              <a:off x="1165177" y="3738365"/>
              <a:ext cx="9321420" cy="482954"/>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7" name="Rounded Rectangle 4"/>
            <p:cNvSpPr txBox="1"/>
            <p:nvPr/>
          </p:nvSpPr>
          <p:spPr>
            <a:xfrm>
              <a:off x="1179322" y="3752510"/>
              <a:ext cx="9293130" cy="45466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500" tIns="47625" rIns="63500" bIns="47625" numCol="1" spcCol="1270" anchor="ctr" anchorCtr="0">
              <a:norm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t>Balanced </a:t>
              </a:r>
            </a:p>
          </p:txBody>
        </p:sp>
      </p:grpSp>
      <p:pic>
        <p:nvPicPr>
          <p:cNvPr id="12" name="Picture 11"/>
          <p:cNvPicPr>
            <a:picLocks noChangeAspect="1"/>
          </p:cNvPicPr>
          <p:nvPr/>
        </p:nvPicPr>
        <p:blipFill>
          <a:blip r:embed="rId3"/>
          <a:stretch>
            <a:fillRect/>
          </a:stretch>
        </p:blipFill>
        <p:spPr>
          <a:xfrm>
            <a:off x="2262771" y="354959"/>
            <a:ext cx="764880" cy="752434"/>
          </a:xfrm>
          <a:prstGeom prst="rect">
            <a:avLst/>
          </a:prstGeom>
        </p:spPr>
      </p:pic>
    </p:spTree>
    <p:extLst>
      <p:ext uri="{BB962C8B-B14F-4D97-AF65-F5344CB8AC3E}">
        <p14:creationId xmlns:p14="http://schemas.microsoft.com/office/powerpoint/2010/main" val="1812010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2963" y="1238080"/>
            <a:ext cx="9849751" cy="1349671"/>
          </a:xfrm>
          <a:gradFill>
            <a:gsLst>
              <a:gs pos="18000">
                <a:srgbClr val="00B050"/>
              </a:gs>
              <a:gs pos="80000">
                <a:schemeClr val="accent4"/>
              </a:gs>
            </a:gsLst>
          </a:gradFill>
        </p:spPr>
        <p:style>
          <a:lnRef idx="1">
            <a:schemeClr val="accent1"/>
          </a:lnRef>
          <a:fillRef idx="2">
            <a:schemeClr val="accent1"/>
          </a:fillRef>
          <a:effectRef idx="1">
            <a:schemeClr val="accent1"/>
          </a:effectRef>
          <a:fontRef idx="minor">
            <a:schemeClr val="dk1"/>
          </a:fontRef>
        </p:style>
        <p:txBody>
          <a:bodyPr anchor="b">
            <a:normAutofit/>
          </a:bodyPr>
          <a:lstStyle/>
          <a:p>
            <a:r>
              <a:rPr lang="en-GB" sz="5400" b="1"/>
              <a:t>Model Curricular </a:t>
            </a:r>
          </a:p>
        </p:txBody>
      </p:sp>
      <p:sp>
        <p:nvSpPr>
          <p:cNvPr id="3" name="Content Placeholder 2"/>
          <p:cNvSpPr>
            <a:spLocks noGrp="1"/>
          </p:cNvSpPr>
          <p:nvPr>
            <p:ph idx="1"/>
          </p:nvPr>
        </p:nvSpPr>
        <p:spPr>
          <a:xfrm>
            <a:off x="1289304" y="2902913"/>
            <a:ext cx="9849751" cy="3032168"/>
          </a:xfrm>
        </p:spPr>
        <p:style>
          <a:lnRef idx="2">
            <a:schemeClr val="accent1"/>
          </a:lnRef>
          <a:fillRef idx="1">
            <a:schemeClr val="lt1"/>
          </a:fillRef>
          <a:effectRef idx="0">
            <a:schemeClr val="accent1"/>
          </a:effectRef>
          <a:fontRef idx="minor">
            <a:schemeClr val="dk1"/>
          </a:fontRef>
        </p:style>
        <p:txBody>
          <a:bodyPr anchor="ctr">
            <a:normAutofit/>
          </a:bodyPr>
          <a:lstStyle/>
          <a:p>
            <a:r>
              <a:rPr lang="en-GB" sz="2000"/>
              <a:t>A model RSE Curriculum for Primary </a:t>
            </a:r>
          </a:p>
          <a:p>
            <a:r>
              <a:rPr lang="en-GB" sz="2000"/>
              <a:t>A model RSE Curriculum for Secondary</a:t>
            </a:r>
          </a:p>
          <a:p>
            <a:pPr marL="0" indent="0">
              <a:buNone/>
            </a:pPr>
            <a:endParaRPr lang="en-GB" sz="2000"/>
          </a:p>
          <a:p>
            <a:pPr marL="0" indent="0">
              <a:buNone/>
            </a:pPr>
            <a:r>
              <a:rPr lang="en-GB" sz="2000"/>
              <a:t>3 themes </a:t>
            </a:r>
          </a:p>
          <a:p>
            <a:r>
              <a:rPr lang="en-GB" sz="2000"/>
              <a:t>Created and loved by God </a:t>
            </a:r>
          </a:p>
          <a:p>
            <a:r>
              <a:rPr lang="en-GB" sz="2000"/>
              <a:t>Created to love others </a:t>
            </a:r>
          </a:p>
          <a:p>
            <a:r>
              <a:rPr lang="en-GB" sz="2000"/>
              <a:t>Created to live in community </a:t>
            </a:r>
          </a:p>
        </p:txBody>
      </p:sp>
      <p:sp>
        <p:nvSpPr>
          <p:cNvPr id="4" name="Rectangle 3"/>
          <p:cNvSpPr/>
          <p:nvPr/>
        </p:nvSpPr>
        <p:spPr>
          <a:xfrm>
            <a:off x="9143739" y="6119420"/>
            <a:ext cx="25426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Model Curriculum page 2</a:t>
            </a:r>
            <a:endParaRPr kumimoji="0" lang="en-GB"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365204" y="1551270"/>
            <a:ext cx="764880" cy="752434"/>
          </a:xfrm>
          <a:prstGeom prst="rect">
            <a:avLst/>
          </a:prstGeom>
        </p:spPr>
      </p:pic>
    </p:spTree>
    <p:extLst>
      <p:ext uri="{BB962C8B-B14F-4D97-AF65-F5344CB8AC3E}">
        <p14:creationId xmlns:p14="http://schemas.microsoft.com/office/powerpoint/2010/main" val="1641093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0E0F77-E936-4985-B7B1-B9823486A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 Same Side Corner Rectangle 4"/>
          <p:cNvSpPr txBox="1"/>
          <p:nvPr/>
        </p:nvSpPr>
        <p:spPr>
          <a:xfrm>
            <a:off x="517889" y="4883544"/>
            <a:ext cx="3876086" cy="1556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a:ln>
                  <a:noFill/>
                </a:ln>
                <a:solidFill>
                  <a:prstClr val="black"/>
                </a:solidFill>
                <a:effectLst/>
                <a:uLnTx/>
                <a:uFillTx/>
                <a:latin typeface="Calibri Light" panose="020F0302020204030204"/>
                <a:ea typeface="+mn-ea"/>
                <a:cs typeface="+mn-cs"/>
              </a:rPr>
              <a:t>The Christian imperative to love self, made in the image and likeness of God, shows an understanding of the importance of valuing and understanding oneself as the basis for personal relationships.</a:t>
            </a:r>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162719" y="4883544"/>
            <a:ext cx="6586915" cy="1556907"/>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Education in virtue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Religious understanding of the human person: loving myself.</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Me, my body and my health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Emotional wellbeing and attitudes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a:ea typeface="+mn-ea"/>
                <a:cs typeface="+mn-cs"/>
              </a:rPr>
              <a:t>Life cycles and fertility </a:t>
            </a:r>
          </a:p>
        </p:txBody>
      </p:sp>
      <p:grpSp>
        <p:nvGrpSpPr>
          <p:cNvPr id="6" name="Group 5"/>
          <p:cNvGrpSpPr/>
          <p:nvPr/>
        </p:nvGrpSpPr>
        <p:grpSpPr>
          <a:xfrm>
            <a:off x="3756377" y="364142"/>
            <a:ext cx="4775301" cy="3867993"/>
            <a:chOff x="1299" y="12299"/>
            <a:chExt cx="1765767" cy="1430271"/>
          </a:xfrm>
          <a:solidFill>
            <a:srgbClr val="00B050"/>
          </a:solidFill>
        </p:grpSpPr>
        <p:sp>
          <p:nvSpPr>
            <p:cNvPr id="7" name="Rounded Rectangle 6"/>
            <p:cNvSpPr/>
            <p:nvPr/>
          </p:nvSpPr>
          <p:spPr>
            <a:xfrm>
              <a:off x="1299" y="12299"/>
              <a:ext cx="1765767" cy="1430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71119" y="82119"/>
              <a:ext cx="1626127" cy="12906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rm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Calibri" panose="020F0502020204030204"/>
                  <a:ea typeface="+mn-ea"/>
                  <a:cs typeface="+mn-cs"/>
                </a:rPr>
                <a:t>Created and loved by God </a:t>
              </a:r>
            </a:p>
          </p:txBody>
        </p:sp>
      </p:grpSp>
      <p:pic>
        <p:nvPicPr>
          <p:cNvPr id="11" name="Picture 10"/>
          <p:cNvPicPr>
            <a:picLocks noChangeAspect="1"/>
          </p:cNvPicPr>
          <p:nvPr/>
        </p:nvPicPr>
        <p:blipFill>
          <a:blip r:embed="rId3"/>
          <a:stretch>
            <a:fillRect/>
          </a:stretch>
        </p:blipFill>
        <p:spPr>
          <a:xfrm>
            <a:off x="10893720" y="5661997"/>
            <a:ext cx="764880" cy="752434"/>
          </a:xfrm>
          <a:prstGeom prst="rect">
            <a:avLst/>
          </a:prstGeom>
        </p:spPr>
      </p:pic>
    </p:spTree>
    <p:extLst>
      <p:ext uri="{BB962C8B-B14F-4D97-AF65-F5344CB8AC3E}">
        <p14:creationId xmlns:p14="http://schemas.microsoft.com/office/powerpoint/2010/main" val="3624451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0E0F77-E936-4985-B7B1-B9823486A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 Same Side Corner Rectangle 4"/>
          <p:cNvSpPr txBox="1"/>
          <p:nvPr/>
        </p:nvSpPr>
        <p:spPr>
          <a:xfrm>
            <a:off x="517889" y="4883544"/>
            <a:ext cx="3876086" cy="1556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Light" panose="020F0302020204030204"/>
                <a:ea typeface="+mn-ea"/>
                <a:cs typeface="+mn-cs"/>
              </a:rPr>
              <a:t>God is love.  We are created out of love and for love.  The command to love is the basis of all Christian morality</a:t>
            </a:r>
            <a:endParaRPr kumimoji="0" lang="en-US" sz="18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162719" y="4883544"/>
            <a:ext cx="6586915" cy="1556907"/>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Education in virtue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Religious understanding of human relationships: Loving others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rPr>
              <a:t>Personal Relationships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Keeping Safe and People Who Can Help Me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6" name="Group 5"/>
          <p:cNvGrpSpPr/>
          <p:nvPr/>
        </p:nvGrpSpPr>
        <p:grpSpPr>
          <a:xfrm>
            <a:off x="3756377" y="364142"/>
            <a:ext cx="4775301" cy="3867993"/>
            <a:chOff x="1299" y="12299"/>
            <a:chExt cx="1765767" cy="1430271"/>
          </a:xfrm>
          <a:solidFill>
            <a:srgbClr val="00B050"/>
          </a:solidFill>
        </p:grpSpPr>
        <p:sp>
          <p:nvSpPr>
            <p:cNvPr id="7" name="Rounded Rectangle 6"/>
            <p:cNvSpPr/>
            <p:nvPr/>
          </p:nvSpPr>
          <p:spPr>
            <a:xfrm>
              <a:off x="1299" y="12299"/>
              <a:ext cx="1765767" cy="1430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71119" y="82119"/>
              <a:ext cx="1626127" cy="12906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rm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Calibri" panose="020F0502020204030204"/>
                  <a:ea typeface="+mn-ea"/>
                  <a:cs typeface="+mn-cs"/>
                </a:rPr>
                <a:t>Created to love others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1" name="Picture 10"/>
          <p:cNvPicPr>
            <a:picLocks noChangeAspect="1"/>
          </p:cNvPicPr>
          <p:nvPr/>
        </p:nvPicPr>
        <p:blipFill>
          <a:blip r:embed="rId3"/>
          <a:stretch>
            <a:fillRect/>
          </a:stretch>
        </p:blipFill>
        <p:spPr>
          <a:xfrm>
            <a:off x="11131845" y="5520257"/>
            <a:ext cx="764880" cy="752434"/>
          </a:xfrm>
          <a:prstGeom prst="rect">
            <a:avLst/>
          </a:prstGeom>
        </p:spPr>
      </p:pic>
    </p:spTree>
    <p:extLst>
      <p:ext uri="{BB962C8B-B14F-4D97-AF65-F5344CB8AC3E}">
        <p14:creationId xmlns:p14="http://schemas.microsoft.com/office/powerpoint/2010/main" val="47116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00E0F77-E936-4985-B7B1-B9823486A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 Same Side Corner Rectangle 4"/>
          <p:cNvSpPr txBox="1"/>
          <p:nvPr/>
        </p:nvSpPr>
        <p:spPr>
          <a:xfrm>
            <a:off x="517889" y="4883544"/>
            <a:ext cx="3876086" cy="155690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lIns="91440" tIns="45720" rIns="91440" bIns="45720" numCol="1" spcCol="1270" rtlCol="0" anchor="ctr" anchorCtr="0">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a:ea typeface="+mn-ea"/>
                <a:cs typeface="Calibri"/>
              </a:rPr>
              <a:t>Human beings are relational by nature and live in the wider community. Through our exchange with others, our mutual service and through dialogue, we attempt to proclaim and extend the Kingdom of God for the good of individuals and the good of society.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162719" y="4883544"/>
            <a:ext cx="6586915" cy="1556907"/>
          </a:xfrm>
          <a:prstGeom prst="rect">
            <a:avLst/>
          </a:prstGeom>
        </p:spPr>
        <p:txBody>
          <a:bodyPr vert="horz" lIns="91440" tIns="45720" rIns="91440" bIns="45720" rtlCol="0" anchor="ctr">
            <a:normAutofit/>
          </a:bodyPr>
          <a:lstStyle/>
          <a:p>
            <a:pPr marL="457200" marR="0" lvl="0" indent="-45720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Education in virtue</a:t>
            </a:r>
            <a:endParaRPr kumimoji="0" lang="en-GB" sz="15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457200" marR="0" lvl="0" indent="-45720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Religious understanding of the importance human communities</a:t>
            </a:r>
            <a:endParaRPr kumimoji="0" lang="en-US" sz="15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endParaRPr>
          </a:p>
          <a:p>
            <a:pPr marL="457200" marR="0" lvl="0" indent="-45720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Living in the wider world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3756377" y="364142"/>
            <a:ext cx="4775301" cy="3867993"/>
            <a:chOff x="1299" y="12299"/>
            <a:chExt cx="1765767" cy="1430271"/>
          </a:xfrm>
          <a:solidFill>
            <a:srgbClr val="00B050"/>
          </a:solidFill>
        </p:grpSpPr>
        <p:sp>
          <p:nvSpPr>
            <p:cNvPr id="7" name="Rounded Rectangle 6"/>
            <p:cNvSpPr/>
            <p:nvPr/>
          </p:nvSpPr>
          <p:spPr>
            <a:xfrm>
              <a:off x="1299" y="12299"/>
              <a:ext cx="1765767" cy="1430271"/>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71119" y="82119"/>
              <a:ext cx="1626127" cy="129063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rm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5000" b="0" i="0" u="none" strike="noStrike" kern="1200" cap="none" spc="0" normalizeH="0" baseline="0" noProof="0" dirty="0">
                  <a:ln>
                    <a:noFill/>
                  </a:ln>
                  <a:solidFill>
                    <a:prstClr val="white"/>
                  </a:solidFill>
                  <a:effectLst/>
                  <a:uLnTx/>
                  <a:uFillTx/>
                  <a:latin typeface="Calibri" panose="020F0502020204030204"/>
                  <a:ea typeface="+mn-lt"/>
                  <a:cs typeface="Calibri" panose="020F0502020204030204"/>
                </a:rPr>
                <a:t>Created to live in </a:t>
              </a:r>
              <a:r>
                <a:rPr kumimoji="0" lang="en-US" sz="5000" b="0" i="0" u="none" strike="noStrike" kern="1200" cap="none" spc="0" normalizeH="0" baseline="0" noProof="0" dirty="0">
                  <a:ln>
                    <a:noFill/>
                  </a:ln>
                  <a:solidFill>
                    <a:prstClr val="white"/>
                  </a:solidFill>
                  <a:effectLst/>
                  <a:uLnTx/>
                  <a:uFillTx/>
                  <a:latin typeface="Calibri" panose="020F0502020204030204"/>
                  <a:ea typeface="+mn-ea"/>
                  <a:cs typeface="+mn-cs"/>
                </a:rPr>
                <a:t>community</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1" name="Picture 10"/>
          <p:cNvPicPr>
            <a:picLocks noChangeAspect="1"/>
          </p:cNvPicPr>
          <p:nvPr/>
        </p:nvPicPr>
        <p:blipFill>
          <a:blip r:embed="rId3"/>
          <a:stretch>
            <a:fillRect/>
          </a:stretch>
        </p:blipFill>
        <p:spPr>
          <a:xfrm>
            <a:off x="11044680" y="5627353"/>
            <a:ext cx="764880" cy="752434"/>
          </a:xfrm>
          <a:prstGeom prst="rect">
            <a:avLst/>
          </a:prstGeom>
        </p:spPr>
      </p:pic>
    </p:spTree>
    <p:extLst>
      <p:ext uri="{BB962C8B-B14F-4D97-AF65-F5344CB8AC3E}">
        <p14:creationId xmlns:p14="http://schemas.microsoft.com/office/powerpoint/2010/main" val="2576606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DA718D0-4865-4629-8134-44F68D41D5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65167ED7-6315-43AB-B1B6-C326D5FD8F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6" name="Rectangle 25">
              <a:extLst>
                <a:ext uri="{FF2B5EF4-FFF2-40B4-BE49-F238E27FC236}">
                  <a16:creationId xmlns:a16="http://schemas.microsoft.com/office/drawing/2014/main" id="{EF4D8839-FB03-487D-ACC8-8BFEDD4FEB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EF75023-9A3B-42FC-B704-61A8F7BE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Rectangle 28">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2963" y="1238080"/>
            <a:ext cx="9849751" cy="1349671"/>
          </a:xfrm>
          <a:gradFill>
            <a:gsLst>
              <a:gs pos="0">
                <a:srgbClr val="00B050"/>
              </a:gs>
              <a:gs pos="100000">
                <a:schemeClr val="accent4"/>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anchor="b">
            <a:normAutofit/>
          </a:bodyPr>
          <a:lstStyle/>
          <a:p>
            <a:r>
              <a:rPr lang="en-GB" sz="5400" b="1"/>
              <a:t>Education in Virtue </a:t>
            </a:r>
          </a:p>
        </p:txBody>
      </p:sp>
      <p:sp>
        <p:nvSpPr>
          <p:cNvPr id="3" name="Content Placeholder 2"/>
          <p:cNvSpPr>
            <a:spLocks noGrp="1"/>
          </p:cNvSpPr>
          <p:nvPr>
            <p:ph idx="1"/>
          </p:nvPr>
        </p:nvSpPr>
        <p:spPr>
          <a:xfrm>
            <a:off x="1289304" y="2902913"/>
            <a:ext cx="9849751" cy="3032168"/>
          </a:xfrm>
        </p:spPr>
        <p:txBody>
          <a:bodyPr anchor="ctr">
            <a:normAutofit/>
          </a:bodyPr>
          <a:lstStyle/>
          <a:p>
            <a:pPr marL="0" indent="0">
              <a:buNone/>
            </a:pPr>
            <a:r>
              <a:rPr lang="en-GB" sz="2000"/>
              <a:t>Each theme begins with a statement of the virtues which are necessary to living well in relationship with others and these virtues </a:t>
            </a:r>
            <a:r>
              <a:rPr lang="en-GB" sz="2000" b="1"/>
              <a:t>should underpin the teach habits which are learned from experiencing but also should emerge as a consequence of it</a:t>
            </a:r>
            <a:r>
              <a:rPr lang="en-GB" sz="2000"/>
              <a:t>. Virtues are, and are gained through imitation the same virtues being </a:t>
            </a:r>
            <a:r>
              <a:rPr lang="en-GB" sz="2000" b="1"/>
              <a:t>modelled by those who teach.</a:t>
            </a:r>
            <a:r>
              <a:rPr lang="en-GB" sz="2000"/>
              <a:t> They express the qualities of character that schools </a:t>
            </a:r>
            <a:r>
              <a:rPr lang="en-GB" sz="2000" b="1"/>
              <a:t>should seek to develop in their pupils,</a:t>
            </a:r>
            <a:r>
              <a:rPr lang="en-GB" sz="2000"/>
              <a:t> through their exemplification by the whole community of which the pupils are a part. These virtues reflect our Christian tradition but they are also, of course, fundamental human virtues which are universally shared</a:t>
            </a:r>
          </a:p>
        </p:txBody>
      </p:sp>
      <p:sp>
        <p:nvSpPr>
          <p:cNvPr id="4" name="Rectangle 3"/>
          <p:cNvSpPr/>
          <p:nvPr/>
        </p:nvSpPr>
        <p:spPr>
          <a:xfrm>
            <a:off x="9318837" y="6240453"/>
            <a:ext cx="25426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mn-ea"/>
                <a:cs typeface="+mn-cs"/>
              </a:rPr>
              <a:t>Model Curriculum page 2</a:t>
            </a:r>
            <a:endParaRPr kumimoji="0" lang="en-GB"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8626770" y="1582890"/>
            <a:ext cx="764880" cy="752434"/>
          </a:xfrm>
          <a:prstGeom prst="rect">
            <a:avLst/>
          </a:prstGeom>
        </p:spPr>
      </p:pic>
    </p:spTree>
    <p:extLst>
      <p:ext uri="{BB962C8B-B14F-4D97-AF65-F5344CB8AC3E}">
        <p14:creationId xmlns:p14="http://schemas.microsoft.com/office/powerpoint/2010/main" val="3063999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3618" y="1239927"/>
            <a:ext cx="4008586" cy="4680583"/>
          </a:xfrm>
        </p:spPr>
        <p:txBody>
          <a:bodyPr anchor="ctr">
            <a:normAutofit/>
          </a:bodyPr>
          <a:lstStyle/>
          <a:p>
            <a:r>
              <a:rPr lang="en-GB" sz="5200"/>
              <a:t>Objectives: </a:t>
            </a:r>
          </a:p>
        </p:txBody>
      </p:sp>
      <p:sp>
        <p:nvSpPr>
          <p:cNvPr id="3" name="Content Placeholder 2"/>
          <p:cNvSpPr>
            <a:spLocks noGrp="1"/>
          </p:cNvSpPr>
          <p:nvPr>
            <p:ph idx="1"/>
          </p:nvPr>
        </p:nvSpPr>
        <p:spPr>
          <a:xfrm>
            <a:off x="6291923" y="1239927"/>
            <a:ext cx="4971824" cy="4680583"/>
          </a:xfrm>
        </p:spPr>
        <p:txBody>
          <a:bodyPr anchor="ctr">
            <a:normAutofit/>
          </a:bodyPr>
          <a:lstStyle/>
          <a:p>
            <a:r>
              <a:rPr lang="en-GB" sz="2000"/>
              <a:t>To explore why RSE is important. </a:t>
            </a:r>
          </a:p>
          <a:p>
            <a:r>
              <a:rPr lang="en-GB" sz="2000"/>
              <a:t>To share the statutory requirement of RSE coming into place in September 2020.  </a:t>
            </a:r>
          </a:p>
          <a:p>
            <a:r>
              <a:rPr lang="en-GB" sz="2000"/>
              <a:t>To explain what the statutory changes are to RSE provision. </a:t>
            </a:r>
          </a:p>
          <a:p>
            <a:r>
              <a:rPr lang="en-GB" sz="2000"/>
              <a:t>To share the Curriculum and supporting documents from the Catholic Education Service.</a:t>
            </a:r>
          </a:p>
          <a:p>
            <a:r>
              <a:rPr lang="en-GB" sz="2000"/>
              <a:t>To explain the timeline of implementation in our school. </a:t>
            </a:r>
          </a:p>
        </p:txBody>
      </p:sp>
      <p:pic>
        <p:nvPicPr>
          <p:cNvPr id="13" name="Picture 12"/>
          <p:cNvPicPr>
            <a:picLocks noChangeAspect="1"/>
          </p:cNvPicPr>
          <p:nvPr/>
        </p:nvPicPr>
        <p:blipFill>
          <a:blip r:embed="rId3"/>
          <a:stretch>
            <a:fillRect/>
          </a:stretch>
        </p:blipFill>
        <p:spPr>
          <a:xfrm>
            <a:off x="1918220" y="1679934"/>
            <a:ext cx="1433663" cy="1410335"/>
          </a:xfrm>
          <a:prstGeom prst="rect">
            <a:avLst/>
          </a:prstGeom>
        </p:spPr>
      </p:pic>
    </p:spTree>
    <p:extLst>
      <p:ext uri="{BB962C8B-B14F-4D97-AF65-F5344CB8AC3E}">
        <p14:creationId xmlns:p14="http://schemas.microsoft.com/office/powerpoint/2010/main" val="195051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589560" y="856180"/>
            <a:ext cx="4560584" cy="1128068"/>
          </a:xfrm>
        </p:spPr>
        <p:style>
          <a:lnRef idx="2">
            <a:schemeClr val="accent1"/>
          </a:lnRef>
          <a:fillRef idx="1">
            <a:schemeClr val="lt1"/>
          </a:fillRef>
          <a:effectRef idx="0">
            <a:schemeClr val="accent1"/>
          </a:effectRef>
          <a:fontRef idx="minor">
            <a:schemeClr val="dk1"/>
          </a:fontRef>
        </p:style>
        <p:txBody>
          <a:bodyPr anchor="ctr">
            <a:normAutofit/>
          </a:bodyPr>
          <a:lstStyle/>
          <a:p>
            <a:r>
              <a:rPr lang="en-GB" sz="3700" dirty="0"/>
              <a:t>Who is responsible for teaching RSE?</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0719" y="2330505"/>
            <a:ext cx="4559425" cy="3979585"/>
          </a:xfrm>
        </p:spPr>
        <p:txBody>
          <a:bodyPr anchor="ctr">
            <a:normAutofit/>
          </a:bodyPr>
          <a:lstStyle/>
          <a:p>
            <a:endParaRPr lang="en-GB" sz="2000"/>
          </a:p>
          <a:p>
            <a:r>
              <a:rPr lang="en-GB" sz="2000"/>
              <a:t>Parents</a:t>
            </a:r>
          </a:p>
          <a:p>
            <a:r>
              <a:rPr lang="en-GB" sz="2000"/>
              <a:t>Governors</a:t>
            </a:r>
          </a:p>
          <a:p>
            <a:r>
              <a:rPr lang="en-GB" sz="2000"/>
              <a:t>Headteacher</a:t>
            </a:r>
          </a:p>
          <a:p>
            <a:r>
              <a:rPr lang="en-GB" sz="2000"/>
              <a:t>Teachers and other staff</a:t>
            </a:r>
          </a:p>
          <a:p>
            <a:r>
              <a:rPr lang="en-GB" sz="2000"/>
              <a:t>Visitors and external speakers </a:t>
            </a:r>
          </a:p>
          <a:p>
            <a:r>
              <a:rPr lang="en-GB" sz="2000"/>
              <a:t>Parish and diocese </a:t>
            </a:r>
          </a:p>
          <a:p>
            <a:endParaRPr lang="en-GB" sz="20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10339cb1-140f-48c9-ac5f-1440e64bb902@GBRP26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l="1108" r="26189" b="2"/>
          <a:stretch/>
        </p:blipFill>
        <p:spPr bwMode="auto">
          <a:xfrm rot="5400000">
            <a:off x="6060845" y="716295"/>
            <a:ext cx="5259296" cy="5425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2487412" y="5557656"/>
            <a:ext cx="764880" cy="752434"/>
          </a:xfrm>
          <a:prstGeom prst="rect">
            <a:avLst/>
          </a:prstGeom>
        </p:spPr>
      </p:pic>
    </p:spTree>
    <p:extLst>
      <p:ext uri="{BB962C8B-B14F-4D97-AF65-F5344CB8AC3E}">
        <p14:creationId xmlns:p14="http://schemas.microsoft.com/office/powerpoint/2010/main" val="2149700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p:cNvSpPr>
            <a:spLocks noGrp="1"/>
          </p:cNvSpPr>
          <p:nvPr>
            <p:ph type="title"/>
          </p:nvPr>
        </p:nvSpPr>
        <p:spPr>
          <a:xfrm>
            <a:off x="512379" y="842027"/>
            <a:ext cx="4560584" cy="1128068"/>
          </a:xfrm>
        </p:spPr>
        <p:style>
          <a:lnRef idx="2">
            <a:schemeClr val="accent1"/>
          </a:lnRef>
          <a:fillRef idx="1">
            <a:schemeClr val="lt1"/>
          </a:fillRef>
          <a:effectRef idx="0">
            <a:schemeClr val="accent1"/>
          </a:effectRef>
          <a:fontRef idx="minor">
            <a:schemeClr val="dk1"/>
          </a:fontRef>
        </p:style>
        <p:txBody>
          <a:bodyPr anchor="ctr">
            <a:normAutofit fontScale="90000"/>
          </a:bodyPr>
          <a:lstStyle/>
          <a:p>
            <a:r>
              <a:rPr lang="en-GB" sz="3700" dirty="0">
                <a:ea typeface="+mn-lt"/>
                <a:cs typeface="+mn-lt"/>
              </a:rPr>
              <a:t/>
            </a:r>
            <a:br>
              <a:rPr lang="en-GB" sz="3700" dirty="0">
                <a:ea typeface="+mn-lt"/>
                <a:cs typeface="+mn-lt"/>
              </a:rPr>
            </a:br>
            <a:r>
              <a:rPr lang="en-GB" sz="3700" dirty="0">
                <a:ea typeface="+mn-lt"/>
                <a:cs typeface="+mn-lt"/>
              </a:rPr>
              <a:t>Partnership with parents</a:t>
            </a:r>
            <a:br>
              <a:rPr lang="en-GB" sz="3700" dirty="0">
                <a:ea typeface="+mn-lt"/>
                <a:cs typeface="+mn-lt"/>
              </a:rPr>
            </a:br>
            <a:endParaRPr lang="en-GB" sz="3700" dirty="0">
              <a:ea typeface="+mn-lt"/>
              <a:cs typeface="+mn-lt"/>
            </a:endParaRPr>
          </a:p>
          <a:p>
            <a:endParaRPr lang="en-GB" sz="3700" dirty="0">
              <a:cs typeface="Calibri"/>
            </a:endParaRP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90719" y="2330505"/>
            <a:ext cx="4559425" cy="3979585"/>
          </a:xfrm>
        </p:spPr>
        <p:txBody>
          <a:bodyPr anchor="ctr">
            <a:normAutofit/>
          </a:bodyPr>
          <a:lstStyle/>
          <a:p>
            <a:endParaRPr lang="en-GB" sz="2000"/>
          </a:p>
          <a:p>
            <a:endParaRPr lang="en-GB" sz="2000" dirty="0">
              <a:cs typeface="Calibri"/>
            </a:endParaRPr>
          </a:p>
          <a:p>
            <a:endParaRPr lang="en-GB" sz="200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71201706-ED8C-40C1-A0FB-6B4B3C91F3A3}"/>
              </a:ext>
            </a:extLst>
          </p:cNvPr>
          <p:cNvSpPr txBox="1">
            <a:spLocks/>
          </p:cNvSpPr>
          <p:nvPr/>
        </p:nvSpPr>
        <p:spPr>
          <a:xfrm>
            <a:off x="151390" y="2812122"/>
            <a:ext cx="5801142" cy="2936447"/>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Primary educators of children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Unique knowledge of your children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Ability to have regular conversations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Impart our shared values.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Teach alongside the school.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RSE most effective when reinforced at home and elsewhere.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sp>
        <p:nvSpPr>
          <p:cNvPr id="6" name="TextBox 5">
            <a:extLst>
              <a:ext uri="{FF2B5EF4-FFF2-40B4-BE49-F238E27FC236}">
                <a16:creationId xmlns:a16="http://schemas.microsoft.com/office/drawing/2014/main" id="{EADC81FA-3B39-4A42-9898-1C7B05DF0CF9}"/>
              </a:ext>
            </a:extLst>
          </p:cNvPr>
          <p:cNvSpPr txBox="1"/>
          <p:nvPr/>
        </p:nvSpPr>
        <p:spPr>
          <a:xfrm>
            <a:off x="6223683" y="2812121"/>
            <a:ext cx="5226169" cy="2893100"/>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Some parents find it difficult or lack confidence.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Some homes are unable to provide this.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mn-cs"/>
              </a:rPr>
              <a:t>Some children prefer these conversations outside the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p:txBody>
      </p:sp>
      <p:pic>
        <p:nvPicPr>
          <p:cNvPr id="13" name="Picture 12"/>
          <p:cNvPicPr>
            <a:picLocks noChangeAspect="1"/>
          </p:cNvPicPr>
          <p:nvPr/>
        </p:nvPicPr>
        <p:blipFill>
          <a:blip r:embed="rId3"/>
          <a:stretch>
            <a:fillRect/>
          </a:stretch>
        </p:blipFill>
        <p:spPr>
          <a:xfrm>
            <a:off x="2669521" y="5991298"/>
            <a:ext cx="764880" cy="752434"/>
          </a:xfrm>
          <a:prstGeom prst="rect">
            <a:avLst/>
          </a:prstGeom>
        </p:spPr>
      </p:pic>
    </p:spTree>
    <p:extLst>
      <p:ext uri="{BB962C8B-B14F-4D97-AF65-F5344CB8AC3E}">
        <p14:creationId xmlns:p14="http://schemas.microsoft.com/office/powerpoint/2010/main" val="1515759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5066" y="-184811"/>
            <a:ext cx="4282983" cy="1200361"/>
          </a:xfrm>
        </p:spPr>
        <p:txBody>
          <a:bodyPr anchor="b">
            <a:normAutofit/>
          </a:bodyPr>
          <a:lstStyle/>
          <a:p>
            <a:r>
              <a:rPr lang="en-GB" sz="3600" b="1" dirty="0" err="1"/>
              <a:t>DfE</a:t>
            </a:r>
            <a:r>
              <a:rPr lang="en-GB" sz="3600" b="1" dirty="0"/>
              <a:t>- Parents rights </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18220" y="1166766"/>
            <a:ext cx="4409829" cy="4078576"/>
          </a:xfrm>
        </p:spPr>
        <p:txBody>
          <a:bodyPr anchor="ctr">
            <a:normAutofit fontScale="70000" lnSpcReduction="20000"/>
          </a:bodyPr>
          <a:lstStyle/>
          <a:p>
            <a:pPr marL="0" indent="0">
              <a:buNone/>
            </a:pPr>
            <a:r>
              <a:rPr lang="en-GB" sz="2100" dirty="0"/>
              <a:t>The important lessons you teach your child about healthy relationships, looking after themselves and staying safe, are respected and valued under this new curriculum.</a:t>
            </a:r>
          </a:p>
          <a:p>
            <a:pPr marL="0" indent="0">
              <a:buNone/>
            </a:pPr>
            <a:r>
              <a:rPr lang="en-GB" sz="2100" dirty="0"/>
              <a:t>Teaching at school will complement and reinforce the lessons you teach your child as they grow up. </a:t>
            </a:r>
          </a:p>
          <a:p>
            <a:pPr marL="0" indent="0">
              <a:buNone/>
            </a:pPr>
            <a:r>
              <a:rPr lang="en-GB" sz="2100" dirty="0"/>
              <a:t>Your child’s school is required to consult with you when developing and renewing their policies on Relationships Education. These policies must be published online and be available to anybody free of charge.</a:t>
            </a:r>
          </a:p>
          <a:p>
            <a:pPr marL="0" indent="0">
              <a:buNone/>
            </a:pPr>
            <a:r>
              <a:rPr lang="en-GB" sz="2100" dirty="0"/>
              <a:t>You can express your opinion, and this will help your child’s school decide how and when to cover the content of the statutory guidance. It may also help them decide whether to teach additional non-statutory content. </a:t>
            </a:r>
          </a:p>
          <a:p>
            <a:pPr marL="0" indent="0">
              <a:buNone/>
            </a:pPr>
            <a:r>
              <a:rPr lang="en-GB" sz="2100" dirty="0"/>
              <a:t>Schools are required to ensure their teaching reflects the age and religious background of their pupils. </a:t>
            </a:r>
          </a:p>
          <a:p>
            <a:pPr marL="0" indent="0">
              <a:buNone/>
            </a:pPr>
            <a:r>
              <a:rPr lang="en-GB" sz="1600" dirty="0"/>
              <a:t> </a:t>
            </a:r>
          </a:p>
          <a:p>
            <a:pPr marL="0" indent="0">
              <a:buNone/>
            </a:pPr>
            <a:r>
              <a:rPr lang="en-GB" sz="1100" dirty="0"/>
              <a:t> </a:t>
            </a: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ooks">
            <a:extLst>
              <a:ext uri="{FF2B5EF4-FFF2-40B4-BE49-F238E27FC236}">
                <a16:creationId xmlns:a16="http://schemas.microsoft.com/office/drawing/2014/main" id="{7D679EC2-F2DC-471F-9B01-453D16C90C8F}"/>
              </a:ext>
            </a:extLst>
          </p:cNvPr>
          <p:cNvPicPr>
            <a:picLocks noChangeAspect="1"/>
          </p:cNvPicPr>
          <p:nvPr/>
        </p:nvPicPr>
        <p:blipFill>
          <a:blip r:embed="rId3">
            <a:biLevel thresh="75000"/>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39676" y="650494"/>
            <a:ext cx="5324142" cy="5324142"/>
          </a:xfrm>
          <a:prstGeom prst="rect">
            <a:avLst/>
          </a:prstGeom>
          <a:noFill/>
        </p:spPr>
      </p:pic>
      <p:pic>
        <p:nvPicPr>
          <p:cNvPr id="11" name="Picture 10"/>
          <p:cNvPicPr>
            <a:picLocks noChangeAspect="1"/>
          </p:cNvPicPr>
          <p:nvPr/>
        </p:nvPicPr>
        <p:blipFill>
          <a:blip r:embed="rId5"/>
          <a:stretch>
            <a:fillRect/>
          </a:stretch>
        </p:blipFill>
        <p:spPr>
          <a:xfrm>
            <a:off x="2465957" y="4869125"/>
            <a:ext cx="764880" cy="752434"/>
          </a:xfrm>
          <a:prstGeom prst="rect">
            <a:avLst/>
          </a:prstGeom>
        </p:spPr>
      </p:pic>
    </p:spTree>
    <p:extLst>
      <p:ext uri="{BB962C8B-B14F-4D97-AF65-F5344CB8AC3E}">
        <p14:creationId xmlns:p14="http://schemas.microsoft.com/office/powerpoint/2010/main" val="2140116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45028" y="1336329"/>
            <a:ext cx="3892732" cy="4382588"/>
          </a:xfrm>
        </p:spPr>
        <p:txBody>
          <a:bodyPr anchor="ctr">
            <a:normAutofit/>
          </a:bodyPr>
          <a:lstStyle/>
          <a:p>
            <a:r>
              <a:rPr lang="en-GB" sz="5400" b="1"/>
              <a:t>DfE - Right to withdraw your child- Primary  </a:t>
            </a:r>
            <a:r>
              <a:rPr lang="en-GB" sz="5400"/>
              <a:t/>
            </a:r>
            <a:br>
              <a:rPr lang="en-GB" sz="5400"/>
            </a:br>
            <a:endParaRPr lang="en-GB" sz="540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96001" y="1336329"/>
            <a:ext cx="5260848" cy="4382588"/>
          </a:xfrm>
        </p:spPr>
        <p:txBody>
          <a:bodyPr anchor="ctr">
            <a:normAutofit/>
          </a:bodyPr>
          <a:lstStyle/>
          <a:p>
            <a:pPr marL="0" indent="0">
              <a:buNone/>
            </a:pPr>
            <a:r>
              <a:rPr lang="en-GB" sz="1700"/>
              <a:t>You cannot withdraw your child from Relationships Education because it is important that all children receive this content, covering topics such as friendships and how to stay safe. </a:t>
            </a:r>
          </a:p>
          <a:p>
            <a:pPr marL="0" indent="0">
              <a:buNone/>
            </a:pPr>
            <a:r>
              <a:rPr lang="en-GB" sz="1700"/>
              <a:t>Your child’s primary school can choose to teach Sex Education. If you’d like to know more about this, we recommend speaking to the school to understand what will be taught and when. If you do not want your child to take part in some or all of the lessons on Sex Education, you can ask that they are withdrawn. At primary level, the head teacher must grant this request. </a:t>
            </a:r>
          </a:p>
          <a:p>
            <a:pPr marL="0" indent="0">
              <a:buNone/>
            </a:pPr>
            <a:r>
              <a:rPr lang="en-GB" sz="1700"/>
              <a:t>The science curriculum in all maintained schools also includes content on human development, including reproduction, which there is no right to withdraw from. </a:t>
            </a:r>
          </a:p>
        </p:txBody>
      </p:sp>
      <p:pic>
        <p:nvPicPr>
          <p:cNvPr id="14" name="Picture 13"/>
          <p:cNvPicPr>
            <a:picLocks noChangeAspect="1"/>
          </p:cNvPicPr>
          <p:nvPr/>
        </p:nvPicPr>
        <p:blipFill>
          <a:blip r:embed="rId3"/>
          <a:stretch>
            <a:fillRect/>
          </a:stretch>
        </p:blipFill>
        <p:spPr>
          <a:xfrm>
            <a:off x="2711800" y="583260"/>
            <a:ext cx="764880" cy="752434"/>
          </a:xfrm>
          <a:prstGeom prst="rect">
            <a:avLst/>
          </a:prstGeom>
        </p:spPr>
      </p:pic>
    </p:spTree>
    <p:extLst>
      <p:ext uri="{BB962C8B-B14F-4D97-AF65-F5344CB8AC3E}">
        <p14:creationId xmlns:p14="http://schemas.microsoft.com/office/powerpoint/2010/main" val="1587794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45028" y="1336329"/>
            <a:ext cx="3892732" cy="4382588"/>
          </a:xfrm>
        </p:spPr>
        <p:txBody>
          <a:bodyPr anchor="ctr">
            <a:normAutofit/>
          </a:bodyPr>
          <a:lstStyle/>
          <a:p>
            <a:r>
              <a:rPr lang="en-GB" sz="5400" b="1"/>
              <a:t>DfE- Right to withdraw your child – Secondary </a:t>
            </a:r>
            <a:r>
              <a:rPr lang="en-GB" sz="5400"/>
              <a:t/>
            </a:r>
            <a:br>
              <a:rPr lang="en-GB" sz="5400"/>
            </a:br>
            <a:endParaRPr lang="en-GB" sz="540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96001" y="1336329"/>
            <a:ext cx="5260848" cy="4382588"/>
          </a:xfrm>
        </p:spPr>
        <p:txBody>
          <a:bodyPr anchor="ctr">
            <a:normAutofit/>
          </a:bodyPr>
          <a:lstStyle/>
          <a:p>
            <a:pPr marL="0" indent="0">
              <a:buNone/>
            </a:pPr>
            <a:r>
              <a:rPr lang="en-GB" sz="1600"/>
              <a:t>You cannot withdraw your child from Health Education or the Relationships Education element of Relationships and Sex Education, because it is important that all children receive this content, covering topics such as friendships and how to stay safe. </a:t>
            </a:r>
          </a:p>
          <a:p>
            <a:pPr marL="0" indent="0">
              <a:buNone/>
            </a:pPr>
            <a:r>
              <a:rPr lang="en-GB" sz="1600"/>
              <a:t>If you do not want your child to take part in some or all of the Sex Education lessons delivered at secondary, you can ask that they are withdrawn. Your child’s head teacher will consider this request and discuss it with you, and will grant this in all but exceptional circumstances, up until three school terms before your child turns 16. At this age, your child can choose to receive Sex Education if they would like to, and the school should arrange for your child to receive this teaching in one of those three terms (unless there are exceptional circumstances).</a:t>
            </a:r>
          </a:p>
          <a:p>
            <a:pPr marL="0" indent="0">
              <a:buNone/>
            </a:pPr>
            <a:r>
              <a:rPr lang="en-GB" sz="1600"/>
              <a:t>The science curriculum in all maintained schools also includes content on human development, including reproduction, which there is no right to withdraw from.  </a:t>
            </a:r>
          </a:p>
        </p:txBody>
      </p:sp>
      <p:pic>
        <p:nvPicPr>
          <p:cNvPr id="14" name="Picture 13"/>
          <p:cNvPicPr>
            <a:picLocks noChangeAspect="1"/>
          </p:cNvPicPr>
          <p:nvPr/>
        </p:nvPicPr>
        <p:blipFill>
          <a:blip r:embed="rId3"/>
          <a:stretch>
            <a:fillRect/>
          </a:stretch>
        </p:blipFill>
        <p:spPr>
          <a:xfrm>
            <a:off x="2411454" y="583260"/>
            <a:ext cx="764880" cy="752434"/>
          </a:xfrm>
          <a:prstGeom prst="rect">
            <a:avLst/>
          </a:prstGeom>
        </p:spPr>
      </p:pic>
    </p:spTree>
    <p:extLst>
      <p:ext uri="{BB962C8B-B14F-4D97-AF65-F5344CB8AC3E}">
        <p14:creationId xmlns:p14="http://schemas.microsoft.com/office/powerpoint/2010/main" val="4162663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40" y="0"/>
            <a:ext cx="10515600" cy="1325563"/>
          </a:xfrm>
        </p:spPr>
        <p:txBody>
          <a:bodyPr/>
          <a:lstStyle/>
          <a:p>
            <a:r>
              <a:rPr lang="en-GB" dirty="0"/>
              <a:t>Changes- Primary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2550502"/>
              </p:ext>
            </p:extLst>
          </p:nvPr>
        </p:nvGraphicFramePr>
        <p:xfrm>
          <a:off x="97276" y="75197"/>
          <a:ext cx="11770469" cy="7123565"/>
        </p:xfrm>
        <a:graphic>
          <a:graphicData uri="http://schemas.openxmlformats.org/drawingml/2006/table">
            <a:tbl>
              <a:tblPr firstRow="1" bandRow="1">
                <a:tableStyleId>{5C22544A-7EE6-4342-B048-85BDC9FD1C3A}</a:tableStyleId>
              </a:tblPr>
              <a:tblGrid>
                <a:gridCol w="1702342">
                  <a:extLst>
                    <a:ext uri="{9D8B030D-6E8A-4147-A177-3AD203B41FA5}">
                      <a16:colId xmlns:a16="http://schemas.microsoft.com/office/drawing/2014/main" val="2517386068"/>
                    </a:ext>
                  </a:extLst>
                </a:gridCol>
                <a:gridCol w="4153710">
                  <a:extLst>
                    <a:ext uri="{9D8B030D-6E8A-4147-A177-3AD203B41FA5}">
                      <a16:colId xmlns:a16="http://schemas.microsoft.com/office/drawing/2014/main" val="413273777"/>
                    </a:ext>
                  </a:extLst>
                </a:gridCol>
                <a:gridCol w="5914417">
                  <a:extLst>
                    <a:ext uri="{9D8B030D-6E8A-4147-A177-3AD203B41FA5}">
                      <a16:colId xmlns:a16="http://schemas.microsoft.com/office/drawing/2014/main" val="3226603309"/>
                    </a:ext>
                  </a:extLst>
                </a:gridCol>
              </a:tblGrid>
              <a:tr h="387963">
                <a:tc>
                  <a:txBody>
                    <a:bodyPr/>
                    <a:lstStyle/>
                    <a:p>
                      <a:r>
                        <a:rPr lang="en-GB" sz="1400" dirty="0"/>
                        <a:t>Primary schools </a:t>
                      </a:r>
                    </a:p>
                  </a:txBody>
                  <a:tcPr>
                    <a:solidFill>
                      <a:srgbClr val="00B050"/>
                    </a:solidFill>
                  </a:tcPr>
                </a:tc>
                <a:tc>
                  <a:txBody>
                    <a:bodyPr/>
                    <a:lstStyle/>
                    <a:p>
                      <a:r>
                        <a:rPr lang="en-GB" sz="1400" dirty="0"/>
                        <a:t>What’s new?</a:t>
                      </a:r>
                    </a:p>
                  </a:txBody>
                  <a:tcPr>
                    <a:solidFill>
                      <a:srgbClr val="00B050"/>
                    </a:solidFill>
                  </a:tcPr>
                </a:tc>
                <a:tc>
                  <a:txBody>
                    <a:bodyPr/>
                    <a:lstStyle/>
                    <a:p>
                      <a:r>
                        <a:rPr lang="en-GB" sz="1400" dirty="0"/>
                        <a:t>What’s not?</a:t>
                      </a:r>
                    </a:p>
                  </a:txBody>
                  <a:tcPr>
                    <a:solidFill>
                      <a:srgbClr val="00B050"/>
                    </a:solidFill>
                  </a:tcPr>
                </a:tc>
                <a:extLst>
                  <a:ext uri="{0D108BD9-81ED-4DB2-BD59-A6C34878D82A}">
                    <a16:rowId xmlns:a16="http://schemas.microsoft.com/office/drawing/2014/main" val="1437476789"/>
                  </a:ext>
                </a:extLst>
              </a:tr>
              <a:tr h="1569921">
                <a:tc>
                  <a:txBody>
                    <a:bodyPr/>
                    <a:lstStyle/>
                    <a:p>
                      <a:r>
                        <a:rPr lang="en-GB" sz="1600" dirty="0"/>
                        <a:t>Sex Education </a:t>
                      </a:r>
                    </a:p>
                  </a:txBody>
                  <a:tcPr>
                    <a:solidFill>
                      <a:srgbClr val="FFFF00"/>
                    </a:solidFill>
                  </a:tcPr>
                </a:tc>
                <a:tc>
                  <a:txBody>
                    <a:bodyPr/>
                    <a:lstStyle/>
                    <a:p>
                      <a:r>
                        <a:rPr lang="en-GB" sz="1600" dirty="0" smtClean="0"/>
                        <a:t>It is the consistent teaching of the church through the centuries that it is only in the context of marriage that sexual love can take on its true meaning. Marriage is a mutual commitment of total fidelity which is open to the gift of life. In the culture in which we live it is vital that our young people understand the importance of commitment for life. It is only through commitment that the deepest lessons of love can be learnt.</a:t>
                      </a:r>
                      <a:endParaRPr lang="en-GB" sz="1600" dirty="0">
                        <a:solidFill>
                          <a:srgbClr val="FF0000"/>
                        </a:solidFill>
                      </a:endParaRPr>
                    </a:p>
                  </a:txBody>
                  <a:tcPr>
                    <a:solidFill>
                      <a:srgbClr val="FFFF00"/>
                    </a:solidFill>
                  </a:tcPr>
                </a:tc>
                <a:tc>
                  <a:txBody>
                    <a:bodyPr/>
                    <a:lstStyle/>
                    <a:p>
                      <a:r>
                        <a:rPr lang="en-GB" sz="1600" dirty="0"/>
                        <a:t>Some schools teach beyond statutory requirements.</a:t>
                      </a:r>
                    </a:p>
                    <a:p>
                      <a:endParaRPr lang="en-GB" sz="1600" dirty="0"/>
                    </a:p>
                    <a:p>
                      <a:r>
                        <a:rPr lang="en-GB" sz="1600" dirty="0"/>
                        <a:t>Parents can withdraw from sex education taught</a:t>
                      </a:r>
                      <a:r>
                        <a:rPr lang="en-GB" sz="1600" baseline="0" dirty="0"/>
                        <a:t> outside of science, beyond statutory obligations. </a:t>
                      </a:r>
                    </a:p>
                    <a:p>
                      <a:endParaRPr lang="en-GB" sz="1600" baseline="0" dirty="0"/>
                    </a:p>
                    <a:p>
                      <a:r>
                        <a:rPr lang="en-GB" sz="1600" dirty="0"/>
                        <a:t>Science national curriculum includes content on human development, including reproduction.</a:t>
                      </a:r>
                      <a:endParaRPr lang="en-GB" sz="1600" baseline="0" dirty="0"/>
                    </a:p>
                  </a:txBody>
                  <a:tcPr>
                    <a:solidFill>
                      <a:srgbClr val="FFFF00"/>
                    </a:solidFill>
                  </a:tcPr>
                </a:tc>
                <a:extLst>
                  <a:ext uri="{0D108BD9-81ED-4DB2-BD59-A6C34878D82A}">
                    <a16:rowId xmlns:a16="http://schemas.microsoft.com/office/drawing/2014/main" val="1759201796"/>
                  </a:ext>
                </a:extLst>
              </a:tr>
              <a:tr h="1675922">
                <a:tc>
                  <a:txBody>
                    <a:bodyPr/>
                    <a:lstStyle/>
                    <a:p>
                      <a:r>
                        <a:rPr lang="en-GB" sz="1600" dirty="0"/>
                        <a:t>Relationship Education </a:t>
                      </a:r>
                    </a:p>
                  </a:txBody>
                  <a:tcPr>
                    <a:solidFill>
                      <a:srgbClr val="FFFF00"/>
                    </a:solidFill>
                  </a:tcPr>
                </a:tc>
                <a:tc>
                  <a:txBody>
                    <a:bodyPr/>
                    <a:lstStyle/>
                    <a:p>
                      <a:r>
                        <a:rPr lang="en-GB" sz="1600" dirty="0"/>
                        <a:t>Now a statutory obligation:</a:t>
                      </a:r>
                      <a:r>
                        <a:rPr lang="en-GB" sz="1600" baseline="0" dirty="0"/>
                        <a:t> </a:t>
                      </a:r>
                    </a:p>
                    <a:p>
                      <a:pPr marL="0" indent="0">
                        <a:buNone/>
                      </a:pPr>
                      <a:r>
                        <a:rPr lang="en-GB" sz="1600" dirty="0"/>
                        <a:t>• families and people who care for me</a:t>
                      </a:r>
                    </a:p>
                    <a:p>
                      <a:pPr marL="0" indent="0">
                        <a:buNone/>
                      </a:pPr>
                      <a:r>
                        <a:rPr lang="en-GB" sz="1600" dirty="0"/>
                        <a:t>• caring friendships</a:t>
                      </a:r>
                    </a:p>
                    <a:p>
                      <a:pPr marL="0" indent="0">
                        <a:buNone/>
                      </a:pPr>
                      <a:r>
                        <a:rPr lang="en-GB" sz="1600" dirty="0"/>
                        <a:t>• respectful relationships</a:t>
                      </a:r>
                    </a:p>
                    <a:p>
                      <a:pPr marL="0" indent="0">
                        <a:buNone/>
                      </a:pPr>
                      <a:r>
                        <a:rPr lang="en-GB" sz="1600" dirty="0"/>
                        <a:t>• online relationships</a:t>
                      </a:r>
                    </a:p>
                    <a:p>
                      <a:pPr marL="0" indent="0">
                        <a:buNone/>
                      </a:pPr>
                      <a:r>
                        <a:rPr lang="en-GB" sz="1600" dirty="0"/>
                        <a:t>• being </a:t>
                      </a:r>
                      <a:r>
                        <a:rPr lang="en-GB" sz="1600" dirty="0" smtClean="0"/>
                        <a:t>safe</a:t>
                      </a:r>
                      <a:endParaRPr lang="en-GB" sz="1600" dirty="0"/>
                    </a:p>
                  </a:txBody>
                  <a:tcPr>
                    <a:solidFill>
                      <a:srgbClr val="FFFF00"/>
                    </a:solidFill>
                  </a:tcPr>
                </a:tc>
                <a:tc>
                  <a:txBody>
                    <a:bodyPr/>
                    <a:lstStyle/>
                    <a:p>
                      <a:r>
                        <a:rPr lang="en-GB" sz="1600" baseline="0" dirty="0" smtClean="0">
                          <a:solidFill>
                            <a:schemeClr val="tx1"/>
                          </a:solidFill>
                        </a:rPr>
                        <a:t>We cover this also through RE, PSHE  </a:t>
                      </a:r>
                      <a:r>
                        <a:rPr lang="en-GB" sz="1600" baseline="0" dirty="0">
                          <a:solidFill>
                            <a:schemeClr val="tx1"/>
                          </a:solidFill>
                        </a:rPr>
                        <a:t>and computing and in other ways e.g. </a:t>
                      </a:r>
                      <a:r>
                        <a:rPr lang="en-GB" sz="1600" baseline="0" dirty="0" smtClean="0">
                          <a:solidFill>
                            <a:schemeClr val="tx1"/>
                          </a:solidFill>
                        </a:rPr>
                        <a:t>SEAL</a:t>
                      </a:r>
                      <a:endParaRPr lang="en-GB" sz="1600"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rPr>
                        <a:t>Keeping</a:t>
                      </a:r>
                      <a:r>
                        <a:rPr lang="en-GB" sz="1600" baseline="0" dirty="0">
                          <a:solidFill>
                            <a:schemeClr val="tx1"/>
                          </a:solidFill>
                        </a:rPr>
                        <a:t> children safe in education would have had an impact in this area. </a:t>
                      </a:r>
                      <a:endParaRPr lang="en-GB" sz="1600" dirty="0">
                        <a:solidFill>
                          <a:schemeClr val="tx1"/>
                        </a:solidFill>
                      </a:endParaRPr>
                    </a:p>
                  </a:txBody>
                  <a:tcPr>
                    <a:solidFill>
                      <a:srgbClr val="FFFF00"/>
                    </a:solidFill>
                  </a:tcPr>
                </a:tc>
                <a:extLst>
                  <a:ext uri="{0D108BD9-81ED-4DB2-BD59-A6C34878D82A}">
                    <a16:rowId xmlns:a16="http://schemas.microsoft.com/office/drawing/2014/main" val="2839936226"/>
                  </a:ext>
                </a:extLst>
              </a:tr>
              <a:tr h="1411302">
                <a:tc>
                  <a:txBody>
                    <a:bodyPr/>
                    <a:lstStyle/>
                    <a:p>
                      <a:r>
                        <a:rPr lang="en-GB" sz="1600" dirty="0"/>
                        <a:t>Health Education </a:t>
                      </a:r>
                    </a:p>
                  </a:txBody>
                  <a:tcPr>
                    <a:solidFill>
                      <a:srgbClr val="FFFF00"/>
                    </a:solidFill>
                  </a:tcPr>
                </a:tc>
                <a:tc>
                  <a:txBody>
                    <a:bodyPr/>
                    <a:lstStyle/>
                    <a:p>
                      <a:r>
                        <a:rPr lang="en-GB" sz="1600" dirty="0"/>
                        <a:t>Now a statutory obligation </a:t>
                      </a:r>
                    </a:p>
                    <a:p>
                      <a:r>
                        <a:rPr lang="en-GB" sz="1600" b="1" dirty="0"/>
                        <a:t>• mental wellbeing</a:t>
                      </a:r>
                    </a:p>
                    <a:p>
                      <a:r>
                        <a:rPr lang="en-GB" sz="1600" dirty="0"/>
                        <a:t>• internet safety and harms</a:t>
                      </a:r>
                    </a:p>
                    <a:p>
                      <a:r>
                        <a:rPr lang="en-GB" sz="1600" dirty="0"/>
                        <a:t>• physical health and fitness</a:t>
                      </a:r>
                    </a:p>
                    <a:p>
                      <a:r>
                        <a:rPr lang="en-GB" sz="1600" dirty="0"/>
                        <a:t>• healthy eating</a:t>
                      </a:r>
                    </a:p>
                    <a:p>
                      <a:r>
                        <a:rPr lang="en-GB" sz="1600" dirty="0"/>
                        <a:t>• facts and risks associated with drugs, alcohol and tobacco</a:t>
                      </a:r>
                    </a:p>
                    <a:p>
                      <a:r>
                        <a:rPr lang="en-GB" sz="1600" dirty="0"/>
                        <a:t>• health and prevention</a:t>
                      </a:r>
                    </a:p>
                    <a:p>
                      <a:r>
                        <a:rPr lang="en-GB" sz="1600" b="1" dirty="0"/>
                        <a:t>• basic first aid</a:t>
                      </a:r>
                    </a:p>
                    <a:p>
                      <a:r>
                        <a:rPr lang="en-GB" sz="1600" dirty="0"/>
                        <a:t>• changing adolescent </a:t>
                      </a:r>
                      <a:r>
                        <a:rPr lang="en-GB" sz="1600" dirty="0" smtClean="0"/>
                        <a:t>body</a:t>
                      </a:r>
                      <a:endParaRPr lang="en-GB" sz="1600" dirty="0"/>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We</a:t>
                      </a:r>
                      <a:r>
                        <a:rPr lang="en-GB" sz="1600" baseline="0" dirty="0" smtClean="0">
                          <a:solidFill>
                            <a:schemeClr val="tx1"/>
                          </a:solidFill>
                        </a:rPr>
                        <a:t> cover some of these issues through </a:t>
                      </a:r>
                      <a:r>
                        <a:rPr lang="en-GB" sz="1600" baseline="0" dirty="0">
                          <a:solidFill>
                            <a:schemeClr val="tx1"/>
                          </a:solidFill>
                        </a:rPr>
                        <a:t>science and PSHE </a:t>
                      </a:r>
                      <a:r>
                        <a:rPr lang="en-GB" sz="1600" baseline="0" dirty="0" smtClean="0">
                          <a:solidFill>
                            <a:schemeClr val="tx1"/>
                          </a:solidFill>
                        </a:rPr>
                        <a:t>please click on the link to see the Mind, Body, Spirit and Soul page on the school website. </a:t>
                      </a:r>
                      <a:r>
                        <a:rPr lang="en-GB" sz="1600" baseline="0" dirty="0" smtClean="0">
                          <a:solidFill>
                            <a:schemeClr val="tx1"/>
                          </a:solidFill>
                          <a:hlinkClick r:id="rId3"/>
                        </a:rPr>
                        <a:t>://www.stmichaelandstmartin.co.uk/mind-body-spirit-soul/</a:t>
                      </a:r>
                      <a:endParaRPr lang="en-GB" sz="16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e.g</a:t>
                      </a:r>
                      <a:r>
                        <a:rPr lang="en-GB" sz="1600" dirty="0">
                          <a:solidFill>
                            <a:schemeClr val="tx1"/>
                          </a:solidFill>
                        </a:rPr>
                        <a:t>. Computing  - cyber bullying</a:t>
                      </a:r>
                    </a:p>
                    <a:p>
                      <a:r>
                        <a:rPr lang="en-GB" sz="1600" dirty="0">
                          <a:solidFill>
                            <a:schemeClr val="tx1"/>
                          </a:solidFill>
                        </a:rPr>
                        <a:t>Science – Hygiene,</a:t>
                      </a:r>
                      <a:r>
                        <a:rPr lang="en-GB" sz="1600" baseline="0" dirty="0">
                          <a:solidFill>
                            <a:schemeClr val="tx1"/>
                          </a:solidFill>
                        </a:rPr>
                        <a:t> nutrition, exercise, alcohol. </a:t>
                      </a:r>
                      <a:endParaRPr lang="en-GB" sz="1600" dirty="0">
                        <a:solidFill>
                          <a:schemeClr val="tx1"/>
                        </a:solidFill>
                      </a:endParaRPr>
                    </a:p>
                    <a:p>
                      <a:endParaRPr lang="en-GB" sz="1600" dirty="0">
                        <a:solidFill>
                          <a:schemeClr val="tx1"/>
                        </a:solidFill>
                      </a:endParaRPr>
                    </a:p>
                  </a:txBody>
                  <a:tcPr>
                    <a:solidFill>
                      <a:srgbClr val="FFFF00"/>
                    </a:solidFill>
                  </a:tcPr>
                </a:tc>
                <a:extLst>
                  <a:ext uri="{0D108BD9-81ED-4DB2-BD59-A6C34878D82A}">
                    <a16:rowId xmlns:a16="http://schemas.microsoft.com/office/drawing/2014/main" val="4158482280"/>
                  </a:ext>
                </a:extLst>
              </a:tr>
            </a:tbl>
          </a:graphicData>
        </a:graphic>
      </p:graphicFrame>
      <p:pic>
        <p:nvPicPr>
          <p:cNvPr id="4" name="Picture 3"/>
          <p:cNvPicPr>
            <a:picLocks noChangeAspect="1"/>
          </p:cNvPicPr>
          <p:nvPr/>
        </p:nvPicPr>
        <p:blipFill>
          <a:blip r:embed="rId4"/>
          <a:stretch>
            <a:fillRect/>
          </a:stretch>
        </p:blipFill>
        <p:spPr>
          <a:xfrm>
            <a:off x="10579395" y="5685790"/>
            <a:ext cx="764880" cy="752434"/>
          </a:xfrm>
          <a:prstGeom prst="rect">
            <a:avLst/>
          </a:prstGeom>
        </p:spPr>
      </p:pic>
    </p:spTree>
    <p:extLst>
      <p:ext uri="{BB962C8B-B14F-4D97-AF65-F5344CB8AC3E}">
        <p14:creationId xmlns:p14="http://schemas.microsoft.com/office/powerpoint/2010/main" val="1160648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45028" y="1336329"/>
            <a:ext cx="3892732" cy="4382588"/>
          </a:xfrm>
        </p:spPr>
        <p:txBody>
          <a:bodyPr anchor="ctr">
            <a:normAutofit/>
          </a:bodyPr>
          <a:lstStyle/>
          <a:p>
            <a:r>
              <a:rPr lang="en-GB" sz="5400"/>
              <a:t>Parent Consultation </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96001" y="1336329"/>
            <a:ext cx="5260848" cy="4382588"/>
          </a:xfrm>
        </p:spPr>
        <p:txBody>
          <a:bodyPr anchor="ctr">
            <a:normAutofit/>
          </a:bodyPr>
          <a:lstStyle/>
          <a:p>
            <a:pPr marL="0" indent="0">
              <a:buNone/>
            </a:pPr>
            <a:r>
              <a:rPr lang="en-GB" sz="2000"/>
              <a:t>We are consulting on our RSE policy. </a:t>
            </a:r>
          </a:p>
          <a:p>
            <a:pPr marL="0" indent="0">
              <a:buNone/>
            </a:pPr>
            <a:r>
              <a:rPr lang="en-GB" sz="2000"/>
              <a:t>The school welcomes and will take account of and listen to your views. Decisions will also be based on the needs of pupils, the views of staff and governors as well as compliance with legal requirements as set out in the DfE guidance and the Equalities Act 2010.</a:t>
            </a:r>
          </a:p>
          <a:p>
            <a:pPr marL="0" indent="0">
              <a:buNone/>
            </a:pPr>
            <a:r>
              <a:rPr lang="en-GB" sz="2000"/>
              <a:t>Ultimate decisions about the curriculum and policy will be up to the school.</a:t>
            </a:r>
          </a:p>
          <a:p>
            <a:pPr marL="0" indent="0">
              <a:buNone/>
            </a:pPr>
            <a:endParaRPr lang="en-GB" sz="2000"/>
          </a:p>
          <a:p>
            <a:pPr marL="0" indent="0">
              <a:buNone/>
            </a:pPr>
            <a:endParaRPr lang="en-GB" sz="2000"/>
          </a:p>
        </p:txBody>
      </p:sp>
      <p:pic>
        <p:nvPicPr>
          <p:cNvPr id="14" name="Picture 13"/>
          <p:cNvPicPr>
            <a:picLocks noChangeAspect="1"/>
          </p:cNvPicPr>
          <p:nvPr/>
        </p:nvPicPr>
        <p:blipFill>
          <a:blip r:embed="rId3"/>
          <a:stretch>
            <a:fillRect/>
          </a:stretch>
        </p:blipFill>
        <p:spPr>
          <a:xfrm>
            <a:off x="2311695" y="1335694"/>
            <a:ext cx="764880" cy="752434"/>
          </a:xfrm>
          <a:prstGeom prst="rect">
            <a:avLst/>
          </a:prstGeom>
        </p:spPr>
      </p:pic>
    </p:spTree>
    <p:extLst>
      <p:ext uri="{BB962C8B-B14F-4D97-AF65-F5344CB8AC3E}">
        <p14:creationId xmlns:p14="http://schemas.microsoft.com/office/powerpoint/2010/main" val="1311642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096001" y="1336329"/>
            <a:ext cx="5260848" cy="4382588"/>
          </a:xfrm>
        </p:spPr>
        <p:txBody>
          <a:bodyPr anchor="ctr">
            <a:normAutofit/>
          </a:bodyPr>
          <a:lstStyle/>
          <a:p>
            <a:endParaRPr lang="en-GB" sz="2000" dirty="0"/>
          </a:p>
          <a:p>
            <a:pPr marL="0" indent="0">
              <a:buNone/>
            </a:pPr>
            <a:endParaRPr lang="en-GB" sz="2000" dirty="0"/>
          </a:p>
          <a:p>
            <a:r>
              <a:rPr lang="en-GB" sz="2000" dirty="0"/>
              <a:t>To take part in the consultation </a:t>
            </a:r>
            <a:r>
              <a:rPr lang="en-GB" sz="2000" dirty="0" smtClean="0"/>
              <a:t>please </a:t>
            </a:r>
            <a:endParaRPr lang="en-GB" sz="2000" dirty="0"/>
          </a:p>
          <a:p>
            <a:endParaRPr lang="en-GB" sz="2000" dirty="0"/>
          </a:p>
          <a:p>
            <a:r>
              <a:rPr lang="en-GB" sz="2000" dirty="0"/>
              <a:t>(include details of how you are inviting parents to contribute)</a:t>
            </a:r>
          </a:p>
          <a:p>
            <a:endParaRPr lang="en-GB" sz="2000" dirty="0"/>
          </a:p>
        </p:txBody>
      </p:sp>
      <p:pic>
        <p:nvPicPr>
          <p:cNvPr id="14" name="Picture 13"/>
          <p:cNvPicPr>
            <a:picLocks noChangeAspect="1"/>
          </p:cNvPicPr>
          <p:nvPr/>
        </p:nvPicPr>
        <p:blipFill>
          <a:blip r:embed="rId3"/>
          <a:stretch>
            <a:fillRect/>
          </a:stretch>
        </p:blipFill>
        <p:spPr>
          <a:xfrm>
            <a:off x="2161109" y="2533650"/>
            <a:ext cx="2076563" cy="2042774"/>
          </a:xfrm>
          <a:prstGeom prst="rect">
            <a:avLst/>
          </a:prstGeom>
        </p:spPr>
      </p:pic>
    </p:spTree>
    <p:extLst>
      <p:ext uri="{BB962C8B-B14F-4D97-AF65-F5344CB8AC3E}">
        <p14:creationId xmlns:p14="http://schemas.microsoft.com/office/powerpoint/2010/main" val="3765746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34" y="189774"/>
            <a:ext cx="10515600" cy="1325563"/>
          </a:xfrm>
        </p:spPr>
        <p:txBody>
          <a:bodyPr/>
          <a:lstStyle/>
          <a:p>
            <a:r>
              <a:rPr lang="en-GB" dirty="0"/>
              <a:t>Timeline - What Next?</a:t>
            </a:r>
            <a:endParaRPr lang="en-US" dirty="0"/>
          </a:p>
        </p:txBody>
      </p:sp>
      <p:sp>
        <p:nvSpPr>
          <p:cNvPr id="4" name="Rounded Rectangle 3"/>
          <p:cNvSpPr/>
          <p:nvPr/>
        </p:nvSpPr>
        <p:spPr>
          <a:xfrm>
            <a:off x="1058237" y="1515337"/>
            <a:ext cx="10295562" cy="11526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Information </a:t>
            </a:r>
            <a:r>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t>Session</a:t>
            </a:r>
            <a:r>
              <a:rPr kumimoji="0" lang="en-US" sz="1800" b="0" i="0" u="none" strike="noStrike" kern="1200" cap="none" spc="0" normalizeH="0" noProof="0" smtClean="0">
                <a:ln>
                  <a:noFill/>
                </a:ln>
                <a:solidFill>
                  <a:prstClr val="black"/>
                </a:solidFill>
                <a:effectLst/>
                <a:uLnTx/>
                <a:uFillTx/>
                <a:latin typeface="Calibri" panose="020F0502020204030204"/>
                <a:ea typeface="+mn-ea"/>
                <a:cs typeface="+mn-cs"/>
              </a:rPr>
              <a:t> 1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Statutory requirements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Distinctive Catholic approach  </a:t>
            </a:r>
          </a:p>
        </p:txBody>
      </p:sp>
      <p:sp>
        <p:nvSpPr>
          <p:cNvPr id="5" name="Rounded Rectangle 4"/>
          <p:cNvSpPr/>
          <p:nvPr/>
        </p:nvSpPr>
        <p:spPr>
          <a:xfrm>
            <a:off x="948218" y="3118793"/>
            <a:ext cx="10405581" cy="11938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consultation on policy </a:t>
            </a:r>
            <a:r>
              <a:rPr lang="en-US" dirty="0" smtClean="0">
                <a:solidFill>
                  <a:prstClr val="black"/>
                </a:solidFill>
                <a:latin typeface="Calibri" panose="020F0502020204030204"/>
              </a:rPr>
              <a:t>from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nd</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10</a:t>
            </a:r>
            <a:r>
              <a:rPr kumimoji="0" lang="en-US" sz="18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US" sz="1800" b="0" i="0" u="none" strike="noStrike" kern="1200" cap="none" spc="0" normalizeH="0" noProof="0" dirty="0" smtClean="0">
                <a:ln>
                  <a:noFill/>
                </a:ln>
                <a:solidFill>
                  <a:prstClr val="black"/>
                </a:solidFill>
                <a:effectLst/>
                <a:uLnTx/>
                <a:uFillTx/>
                <a:latin typeface="Calibri" panose="020F0502020204030204"/>
                <a:ea typeface="+mn-ea"/>
                <a:cs typeface="+mn-cs"/>
              </a:rPr>
              <a:t> October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Please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contribute to this consultation by/ via </a:t>
            </a:r>
            <a:r>
              <a:rPr lang="en-US" dirty="0" smtClean="0">
                <a:solidFill>
                  <a:prstClr val="black"/>
                </a:solidFill>
                <a:latin typeface="Calibri" panose="020F0502020204030204"/>
              </a:rPr>
              <a:t>email to </a:t>
            </a:r>
            <a:r>
              <a:rPr lang="en-US" b="1" dirty="0" smtClean="0">
                <a:solidFill>
                  <a:prstClr val="black"/>
                </a:solidFill>
                <a:latin typeface="Calibri" panose="020F0502020204030204"/>
              </a:rPr>
              <a:t>office@stmichaelrc.hounslow.sch.uk</a:t>
            </a:r>
            <a:endParaRPr kumimoji="0" lang="en-US" sz="1800" b="1" i="0" u="none" strike="noStrike" kern="1200" cap="none" spc="0" normalizeH="0" baseline="0" noProof="0" dirty="0">
              <a:ln>
                <a:noFill/>
              </a:ln>
              <a:solidFill>
                <a:prstClr val="black"/>
              </a:solidFill>
              <a:effectLst/>
              <a:uLnTx/>
              <a:uFillTx/>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Parents will be informed of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 conclusions that have been reached and the curriculum and policy that has been adopted via the school newsletter and publishing the policy on the school website.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ounded Rectangle 5"/>
          <p:cNvSpPr/>
          <p:nvPr/>
        </p:nvSpPr>
        <p:spPr>
          <a:xfrm>
            <a:off x="948218" y="4692805"/>
            <a:ext cx="10405581" cy="101396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Parent information session 2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Curriculum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resources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Down Arrow 6"/>
          <p:cNvSpPr/>
          <p:nvPr/>
        </p:nvSpPr>
        <p:spPr>
          <a:xfrm>
            <a:off x="5188450" y="2723925"/>
            <a:ext cx="688369" cy="38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own Arrow 7"/>
          <p:cNvSpPr/>
          <p:nvPr/>
        </p:nvSpPr>
        <p:spPr>
          <a:xfrm>
            <a:off x="5188450" y="4312659"/>
            <a:ext cx="688369" cy="38014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a:blip r:embed="rId3"/>
          <a:stretch>
            <a:fillRect/>
          </a:stretch>
        </p:blipFill>
        <p:spPr>
          <a:xfrm>
            <a:off x="6950370" y="420523"/>
            <a:ext cx="764880" cy="752434"/>
          </a:xfrm>
          <a:prstGeom prst="rect">
            <a:avLst/>
          </a:prstGeom>
        </p:spPr>
      </p:pic>
    </p:spTree>
    <p:extLst>
      <p:ext uri="{BB962C8B-B14F-4D97-AF65-F5344CB8AC3E}">
        <p14:creationId xmlns:p14="http://schemas.microsoft.com/office/powerpoint/2010/main" val="1520754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89560" y="856180"/>
            <a:ext cx="4560584" cy="1128068"/>
          </a:xfrm>
        </p:spPr>
        <p:txBody>
          <a:bodyPr anchor="ctr">
            <a:normAutofit/>
          </a:bodyPr>
          <a:lstStyle/>
          <a:p>
            <a:r>
              <a:rPr lang="en-GB" sz="4000"/>
              <a:t>Closing Prayer </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1"/>
          <p:cNvSpPr>
            <a:spLocks noGrp="1" noChangeArrowheads="1"/>
          </p:cNvSpPr>
          <p:nvPr>
            <p:ph idx="1"/>
          </p:nvPr>
        </p:nvSpPr>
        <p:spPr bwMode="auto">
          <a:xfrm>
            <a:off x="590719" y="2330505"/>
            <a:ext cx="4559425" cy="39795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300" b="0" i="0" u="none" strike="noStrike" cap="none" normalizeH="0" baseline="0">
                <a:ln>
                  <a:noFill/>
                </a:ln>
                <a:effectLst/>
                <a:cs typeface="Arial" panose="020B0604020202020204" pitchFamily="34" charset="0"/>
              </a:rPr>
              <a:t>Heavenly Father,</a:t>
            </a:r>
          </a:p>
          <a:p>
            <a:pPr marL="0" marR="0" lvl="0" indent="0" defTabSz="914400" rtl="0" eaLnBrk="0" fontAlgn="base" latinLnBrk="0" hangingPunct="0">
              <a:spcBef>
                <a:spcPct val="0"/>
              </a:spcBef>
              <a:spcAft>
                <a:spcPts val="600"/>
              </a:spcAft>
              <a:buClrTx/>
              <a:buSzTx/>
              <a:buFontTx/>
              <a:buNone/>
              <a:tabLst/>
            </a:pPr>
            <a:endParaRPr kumimoji="0" lang="en-US" altLang="en-US" sz="1300" b="0" i="0" u="none" strike="noStrike" cap="none" normalizeH="0" baseline="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300">
                <a:cs typeface="Arial" panose="020B0604020202020204" pitchFamily="34" charset="0"/>
              </a:rPr>
              <a:t>As we come to the end of our time together we thank you for what has been accomplished here.</a:t>
            </a:r>
          </a:p>
          <a:p>
            <a:pPr marL="0" marR="0" lvl="0" indent="0" defTabSz="914400" rtl="0" eaLnBrk="0" fontAlgn="base" latinLnBrk="0" hangingPunct="0">
              <a:spcBef>
                <a:spcPct val="0"/>
              </a:spcBef>
              <a:spcAft>
                <a:spcPts val="600"/>
              </a:spcAft>
              <a:buClrTx/>
              <a:buSzTx/>
              <a:buFontTx/>
              <a:buNone/>
              <a:tabLst/>
            </a:pPr>
            <a:endParaRPr kumimoji="0" lang="en-US" altLang="en-US" sz="1300" b="0" i="0" u="none" strike="noStrike" cap="none" normalizeH="0" baseline="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300">
                <a:cs typeface="Arial" panose="020B0604020202020204" pitchFamily="34" charset="0"/>
              </a:rPr>
              <a:t>May the matters discussed serve as a catalyst to move us forward and cause us to advance and see growth in all areas of our lives.</a:t>
            </a:r>
          </a:p>
          <a:p>
            <a:pPr marL="0" marR="0" lvl="0" indent="0" defTabSz="914400" rtl="0" eaLnBrk="0" fontAlgn="base" latinLnBrk="0" hangingPunct="0">
              <a:spcBef>
                <a:spcPct val="0"/>
              </a:spcBef>
              <a:spcAft>
                <a:spcPts val="600"/>
              </a:spcAft>
              <a:buClrTx/>
              <a:buSzTx/>
              <a:buFontTx/>
              <a:buNone/>
              <a:tabLst/>
            </a:pPr>
            <a:endParaRPr lang="en-US" altLang="en-US" sz="130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300">
                <a:cs typeface="Arial" panose="020B0604020202020204" pitchFamily="34" charset="0"/>
              </a:rPr>
              <a:t>May we leave here recognising that you are the God of all wisdom and you are willing to lead us forward.</a:t>
            </a:r>
          </a:p>
          <a:p>
            <a:pPr marL="0" marR="0" lvl="0" indent="0" defTabSz="914400" rtl="0" eaLnBrk="0" fontAlgn="base" latinLnBrk="0" hangingPunct="0">
              <a:spcBef>
                <a:spcPct val="0"/>
              </a:spcBef>
              <a:spcAft>
                <a:spcPts val="600"/>
              </a:spcAft>
              <a:buClrTx/>
              <a:buSzTx/>
              <a:buFontTx/>
              <a:buNone/>
              <a:tabLst/>
            </a:pPr>
            <a:endParaRPr lang="en-US" altLang="en-US" sz="130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300">
                <a:cs typeface="Arial" panose="020B0604020202020204" pitchFamily="34" charset="0"/>
              </a:rPr>
              <a:t>This we pray in the name of Jesus the Lord,</a:t>
            </a:r>
          </a:p>
          <a:p>
            <a:pPr marL="0" marR="0" lvl="0" indent="0" defTabSz="914400" rtl="0" eaLnBrk="0" fontAlgn="base" latinLnBrk="0" hangingPunct="0">
              <a:spcBef>
                <a:spcPct val="0"/>
              </a:spcBef>
              <a:spcAft>
                <a:spcPts val="600"/>
              </a:spcAft>
              <a:buClrTx/>
              <a:buSzTx/>
              <a:buFontTx/>
              <a:buNone/>
              <a:tabLst/>
            </a:pPr>
            <a:endParaRPr lang="en-US" altLang="en-US" sz="130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300">
                <a:cs typeface="Arial" panose="020B0604020202020204" pitchFamily="34" charset="0"/>
              </a:rPr>
              <a:t>Amen </a:t>
            </a:r>
          </a:p>
          <a:p>
            <a:pPr marL="0" marR="0" lvl="0" indent="0" defTabSz="914400" rtl="0" eaLnBrk="0" fontAlgn="base" latinLnBrk="0" hangingPunct="0">
              <a:spcBef>
                <a:spcPct val="0"/>
              </a:spcBef>
              <a:spcAft>
                <a:spcPts val="600"/>
              </a:spcAft>
              <a:buClrTx/>
              <a:buSzTx/>
              <a:buFontTx/>
              <a:buNone/>
              <a:tabLst/>
            </a:pPr>
            <a:r>
              <a:rPr lang="en-US" altLang="en-US" sz="1300">
                <a:cs typeface="Arial" panose="020B0604020202020204" pitchFamily="34" charset="0"/>
              </a:rPr>
              <a:t> </a:t>
            </a:r>
            <a:endParaRPr kumimoji="0" lang="en-US" altLang="en-US" sz="1300" b="0" i="0" u="none" strike="noStrike" cap="none" normalizeH="0" baseline="0">
              <a:ln>
                <a:noFill/>
              </a:ln>
              <a:effectLst/>
            </a:endParaRP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Screen Clipping"/>
          <p:cNvPicPr>
            <a:picLocks noChangeAspect="1"/>
          </p:cNvPicPr>
          <p:nvPr/>
        </p:nvPicPr>
        <p:blipFill rotWithShape="1">
          <a:blip r:embed="rId3">
            <a:extLst>
              <a:ext uri="{28A0092B-C50C-407E-A947-70E740481C1C}">
                <a14:useLocalDpi xmlns:a14="http://schemas.microsoft.com/office/drawing/2010/main" val="0"/>
              </a:ext>
            </a:extLst>
          </a:blip>
          <a:srcRect l="14791" r="13258" b="3"/>
          <a:stretch/>
        </p:blipFill>
        <p:spPr>
          <a:xfrm>
            <a:off x="5977788" y="799352"/>
            <a:ext cx="5425410" cy="5259296"/>
          </a:xfrm>
          <a:prstGeom prst="rect">
            <a:avLst/>
          </a:prstGeom>
        </p:spPr>
      </p:pic>
      <p:pic>
        <p:nvPicPr>
          <p:cNvPr id="12" name="Picture 11"/>
          <p:cNvPicPr>
            <a:picLocks noChangeAspect="1"/>
          </p:cNvPicPr>
          <p:nvPr/>
        </p:nvPicPr>
        <p:blipFill>
          <a:blip r:embed="rId4"/>
          <a:stretch>
            <a:fillRect/>
          </a:stretch>
        </p:blipFill>
        <p:spPr>
          <a:xfrm>
            <a:off x="482895" y="266065"/>
            <a:ext cx="764880" cy="752434"/>
          </a:xfrm>
          <a:prstGeom prst="rect">
            <a:avLst/>
          </a:prstGeom>
        </p:spPr>
      </p:pic>
    </p:spTree>
    <p:extLst>
      <p:ext uri="{BB962C8B-B14F-4D97-AF65-F5344CB8AC3E}">
        <p14:creationId xmlns:p14="http://schemas.microsoft.com/office/powerpoint/2010/main" val="383179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651FA3-B4A1-4E98-9B71-4CF8208779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87716EDB-F757-4413-8816-CA04FE5EA21D}"/>
              </a:ext>
            </a:extLst>
          </p:cNvPr>
          <p:cNvSpPr>
            <a:spLocks noGrp="1"/>
          </p:cNvSpPr>
          <p:nvPr>
            <p:ph type="title"/>
          </p:nvPr>
        </p:nvSpPr>
        <p:spPr>
          <a:xfrm>
            <a:off x="643466" y="753626"/>
            <a:ext cx="5334930" cy="3004145"/>
          </a:xfrm>
        </p:spPr>
        <p:txBody>
          <a:bodyPr vert="horz" lIns="91440" tIns="45720" rIns="91440" bIns="45720" rtlCol="0" anchor="b">
            <a:normAutofit/>
          </a:bodyPr>
          <a:lstStyle/>
          <a:p>
            <a:pPr algn="ctr"/>
            <a:endParaRPr lang="en-US" sz="5100"/>
          </a:p>
          <a:p>
            <a:pPr algn="ctr"/>
            <a:r>
              <a:rPr lang="en-US" sz="5100"/>
              <a:t>What was your experience of RSE? </a:t>
            </a:r>
          </a:p>
        </p:txBody>
      </p:sp>
      <p:sp>
        <p:nvSpPr>
          <p:cNvPr id="23" name="Freeform: Shape 22">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03994"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3" descr="A picture containing table, lit, light, umbrella&#10;&#10;Description generated with very high confidence">
            <a:extLst>
              <a:ext uri="{FF2B5EF4-FFF2-40B4-BE49-F238E27FC236}">
                <a16:creationId xmlns:a16="http://schemas.microsoft.com/office/drawing/2014/main" id="{6B4882EF-FF1C-4170-B7A7-7036045D3270}"/>
              </a:ext>
            </a:extLst>
          </p:cNvPr>
          <p:cNvPicPr>
            <a:picLocks noChangeAspect="1"/>
          </p:cNvPicPr>
          <p:nvPr/>
        </p:nvPicPr>
        <p:blipFill rotWithShape="1">
          <a:blip r:embed="rId3"/>
          <a:srcRect l="1000" r="-3" b="-3"/>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7" name="Freeform: Shape 26">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4"/>
          <a:stretch>
            <a:fillRect/>
          </a:stretch>
        </p:blipFill>
        <p:spPr>
          <a:xfrm>
            <a:off x="385340" y="219742"/>
            <a:ext cx="843385" cy="829661"/>
          </a:xfrm>
          <a:prstGeom prst="rect">
            <a:avLst/>
          </a:prstGeom>
        </p:spPr>
      </p:pic>
    </p:spTree>
    <p:extLst>
      <p:ext uri="{BB962C8B-B14F-4D97-AF65-F5344CB8AC3E}">
        <p14:creationId xmlns:p14="http://schemas.microsoft.com/office/powerpoint/2010/main" val="3313230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7105CC1-69CF-4498-A964-CF2D266A3DAA}"/>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4200"/>
              <a:t>What do you want for your children?</a:t>
            </a:r>
            <a:br>
              <a:rPr lang="en-US" sz="4200"/>
            </a:br>
            <a:r>
              <a:rPr lang="en-US" sz="4200"/>
              <a:t/>
            </a:r>
            <a:br>
              <a:rPr lang="en-US" sz="4200"/>
            </a:br>
            <a:r>
              <a:rPr lang="en-US" sz="4200"/>
              <a:t>What do your children need? </a:t>
            </a:r>
          </a:p>
        </p:txBody>
      </p:sp>
      <p:sp>
        <p:nvSpPr>
          <p:cNvPr id="19" name="Freeform: Shape 18">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C0EDC585-9E5B-4676-8754-D95B29214A60}"/>
              </a:ext>
            </a:extLst>
          </p:cNvPr>
          <p:cNvPicPr>
            <a:picLocks noChangeAspect="1"/>
          </p:cNvPicPr>
          <p:nvPr/>
        </p:nvPicPr>
        <p:blipFill rotWithShape="1">
          <a:blip r:embed="rId3"/>
          <a:srcRect l="500" r="497"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9" name="Freeform: Shape 28">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1294820" y="3853327"/>
            <a:ext cx="2294466"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289832" y="1108039"/>
            <a:ext cx="2065867"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pic>
        <p:nvPicPr>
          <p:cNvPr id="13" name="Picture 12"/>
          <p:cNvPicPr>
            <a:picLocks noChangeAspect="1"/>
          </p:cNvPicPr>
          <p:nvPr/>
        </p:nvPicPr>
        <p:blipFill>
          <a:blip r:embed="rId4"/>
          <a:stretch>
            <a:fillRect/>
          </a:stretch>
        </p:blipFill>
        <p:spPr>
          <a:xfrm>
            <a:off x="10806056" y="5772084"/>
            <a:ext cx="764880" cy="752434"/>
          </a:xfrm>
          <a:prstGeom prst="rect">
            <a:avLst/>
          </a:prstGeom>
        </p:spPr>
      </p:pic>
    </p:spTree>
    <p:extLst>
      <p:ext uri="{BB962C8B-B14F-4D97-AF65-F5344CB8AC3E}">
        <p14:creationId xmlns:p14="http://schemas.microsoft.com/office/powerpoint/2010/main" val="1991161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Why is RSE important?</a:t>
            </a:r>
            <a:endParaRPr lang="en-US" dirty="0"/>
          </a:p>
        </p:txBody>
      </p:sp>
      <p:sp>
        <p:nvSpPr>
          <p:cNvPr id="3" name="Content Placeholder 2"/>
          <p:cNvSpPr>
            <a:spLocks noGrp="1"/>
          </p:cNvSpPr>
          <p:nvPr>
            <p:ph idx="1"/>
          </p:nvPr>
        </p:nvSpPr>
        <p:spPr>
          <a:xfrm>
            <a:off x="6291923" y="1239927"/>
            <a:ext cx="4971824" cy="4680583"/>
          </a:xfrm>
        </p:spPr>
        <p:txBody>
          <a:bodyPr anchor="ctr">
            <a:normAutofit lnSpcReduction="10000"/>
          </a:bodyPr>
          <a:lstStyle/>
          <a:p>
            <a:pPr>
              <a:buFont typeface="Arial,Sans-Serif" panose="020B0604020202020204" pitchFamily="34" charset="0"/>
            </a:pPr>
            <a:endParaRPr lang="en-GB" sz="2000" dirty="0">
              <a:cs typeface="Calibri"/>
            </a:endParaRPr>
          </a:p>
          <a:p>
            <a:pPr>
              <a:buFont typeface="Arial,Sans-Serif" panose="020B0604020202020204" pitchFamily="34" charset="0"/>
            </a:pPr>
            <a:r>
              <a:rPr lang="en-GB" sz="2000" dirty="0">
                <a:ea typeface="+mn-lt"/>
                <a:cs typeface="+mn-lt"/>
              </a:rPr>
              <a:t>Majority of parents support RSE. </a:t>
            </a:r>
            <a:endParaRPr lang="en-US" sz="2000" dirty="0">
              <a:ea typeface="+mn-lt"/>
              <a:cs typeface="+mn-lt"/>
            </a:endParaRPr>
          </a:p>
          <a:p>
            <a:endParaRPr lang="en-GB" sz="2000" dirty="0">
              <a:ea typeface="+mn-lt"/>
              <a:cs typeface="+mn-lt"/>
            </a:endParaRPr>
          </a:p>
          <a:p>
            <a:r>
              <a:rPr lang="en-GB" sz="2000" dirty="0">
                <a:ea typeface="+mn-lt"/>
                <a:cs typeface="+mn-lt"/>
              </a:rPr>
              <a:t>Some parents say that RSE was the responsibility of parents, and that they welcome the right they have (enshrined in current law) to withdraw their child from Sex education lessons</a:t>
            </a:r>
          </a:p>
          <a:p>
            <a:endParaRPr lang="en-GB" sz="2000" dirty="0">
              <a:ea typeface="+mn-lt"/>
              <a:cs typeface="+mn-lt"/>
            </a:endParaRPr>
          </a:p>
          <a:p>
            <a:pPr>
              <a:buFont typeface="Arial,Sans-Serif" panose="020B0604020202020204" pitchFamily="34" charset="0"/>
            </a:pPr>
            <a:r>
              <a:rPr lang="en-GB" sz="2000" dirty="0">
                <a:ea typeface="+mn-lt"/>
                <a:cs typeface="+mn-lt"/>
              </a:rPr>
              <a:t>Most of the young people present disagreed strongly, stressing that their parents have not in fact taught them!</a:t>
            </a:r>
            <a:endParaRPr lang="en-US" sz="2000" dirty="0">
              <a:ea typeface="+mn-lt"/>
              <a:cs typeface="+mn-lt"/>
            </a:endParaRPr>
          </a:p>
          <a:p>
            <a:pPr>
              <a:buFont typeface="Arial,Sans-Serif" panose="020B0604020202020204" pitchFamily="34" charset="0"/>
            </a:pPr>
            <a:endParaRPr lang="en-GB" sz="2000" dirty="0">
              <a:ea typeface="+mn-lt"/>
              <a:cs typeface="+mn-lt"/>
            </a:endParaRPr>
          </a:p>
          <a:p>
            <a:pPr>
              <a:buFont typeface="Arial,Sans-Serif" panose="020B0604020202020204" pitchFamily="34" charset="0"/>
            </a:pPr>
            <a:r>
              <a:rPr lang="en-GB" sz="2000" dirty="0">
                <a:ea typeface="+mn-lt"/>
                <a:cs typeface="+mn-lt"/>
              </a:rPr>
              <a:t>Many parents/carers don’t discuss RSE as much as they wish to!</a:t>
            </a:r>
            <a:endParaRPr lang="en-GB" dirty="0"/>
          </a:p>
        </p:txBody>
      </p:sp>
      <p:pic>
        <p:nvPicPr>
          <p:cNvPr id="13" name="Picture 12"/>
          <p:cNvPicPr>
            <a:picLocks noChangeAspect="1"/>
          </p:cNvPicPr>
          <p:nvPr/>
        </p:nvPicPr>
        <p:blipFill>
          <a:blip r:embed="rId3"/>
          <a:stretch>
            <a:fillRect/>
          </a:stretch>
        </p:blipFill>
        <p:spPr>
          <a:xfrm>
            <a:off x="2578395" y="1632668"/>
            <a:ext cx="923604" cy="920032"/>
          </a:xfrm>
          <a:prstGeom prst="rect">
            <a:avLst/>
          </a:prstGeom>
        </p:spPr>
      </p:pic>
    </p:spTree>
    <p:extLst>
      <p:ext uri="{BB962C8B-B14F-4D97-AF65-F5344CB8AC3E}">
        <p14:creationId xmlns:p14="http://schemas.microsoft.com/office/powerpoint/2010/main" val="3474334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Why is RSE important?</a:t>
            </a:r>
            <a:endParaRPr lang="en-US" dirty="0"/>
          </a:p>
        </p:txBody>
      </p:sp>
      <p:sp>
        <p:nvSpPr>
          <p:cNvPr id="3" name="Content Placeholder 2"/>
          <p:cNvSpPr>
            <a:spLocks noGrp="1"/>
          </p:cNvSpPr>
          <p:nvPr>
            <p:ph idx="1"/>
          </p:nvPr>
        </p:nvSpPr>
        <p:spPr>
          <a:xfrm>
            <a:off x="6291923" y="1239927"/>
            <a:ext cx="4971824" cy="4680583"/>
          </a:xfrm>
        </p:spPr>
        <p:txBody>
          <a:bodyPr anchor="ctr">
            <a:normAutofit/>
          </a:bodyPr>
          <a:lstStyle/>
          <a:p>
            <a:pPr>
              <a:spcBef>
                <a:spcPts val="0"/>
              </a:spcBef>
            </a:pPr>
            <a:r>
              <a:rPr lang="en-GB" sz="2000" dirty="0">
                <a:ea typeface="+mn-lt"/>
                <a:cs typeface="+mn-lt"/>
              </a:rPr>
              <a:t>Research show that effective, honest, well-delivered sex and relationship education:</a:t>
            </a:r>
            <a:endParaRPr lang="en-US" sz="2000" dirty="0">
              <a:ea typeface="+mn-lt"/>
              <a:cs typeface="+mn-lt"/>
            </a:endParaRPr>
          </a:p>
          <a:p>
            <a:pPr lvl="1">
              <a:lnSpc>
                <a:spcPct val="100000"/>
              </a:lnSpc>
              <a:spcBef>
                <a:spcPts val="600"/>
              </a:spcBef>
            </a:pPr>
            <a:r>
              <a:rPr lang="en-GB" sz="2000" dirty="0">
                <a:ea typeface="+mn-lt"/>
                <a:cs typeface="+mn-lt"/>
              </a:rPr>
              <a:t>Delays a young person’s first experience of sex</a:t>
            </a:r>
            <a:endParaRPr lang="en-US" sz="2000" dirty="0">
              <a:ea typeface="+mn-lt"/>
              <a:cs typeface="+mn-lt"/>
            </a:endParaRPr>
          </a:p>
          <a:p>
            <a:pPr lvl="1">
              <a:lnSpc>
                <a:spcPct val="100000"/>
              </a:lnSpc>
              <a:spcBef>
                <a:spcPts val="600"/>
              </a:spcBef>
            </a:pPr>
            <a:r>
              <a:rPr lang="en-GB" sz="2000" dirty="0">
                <a:ea typeface="+mn-lt"/>
                <a:cs typeface="+mn-lt"/>
              </a:rPr>
              <a:t>Means they have fewer sexual partners</a:t>
            </a:r>
          </a:p>
          <a:p>
            <a:pPr lvl="1">
              <a:lnSpc>
                <a:spcPct val="100000"/>
              </a:lnSpc>
              <a:spcBef>
                <a:spcPts val="600"/>
              </a:spcBef>
            </a:pPr>
            <a:r>
              <a:rPr lang="en-GB" sz="2000" dirty="0">
                <a:ea typeface="+mn-lt"/>
                <a:cs typeface="+mn-lt"/>
              </a:rPr>
              <a:t>Reduces the chance of teenage pregnancy.</a:t>
            </a:r>
          </a:p>
          <a:p>
            <a:pPr lvl="1">
              <a:lnSpc>
                <a:spcPct val="100000"/>
              </a:lnSpc>
              <a:spcBef>
                <a:spcPts val="600"/>
              </a:spcBef>
            </a:pPr>
            <a:r>
              <a:rPr lang="en-GB" sz="2000" dirty="0">
                <a:ea typeface="+mn-lt"/>
                <a:cs typeface="+mn-lt"/>
              </a:rPr>
              <a:t>Abstinence only sex education programmes are not proved effective in these areas.</a:t>
            </a:r>
            <a:endParaRPr lang="en-US" sz="2000" dirty="0">
              <a:ea typeface="+mn-lt"/>
              <a:cs typeface="+mn-lt"/>
            </a:endParaRPr>
          </a:p>
          <a:p>
            <a:pPr lvl="1">
              <a:lnSpc>
                <a:spcPct val="100000"/>
              </a:lnSpc>
              <a:spcBef>
                <a:spcPts val="600"/>
              </a:spcBef>
            </a:pPr>
            <a:endParaRPr lang="en-GB" sz="2000" dirty="0">
              <a:ea typeface="+mn-lt"/>
              <a:cs typeface="+mn-lt"/>
            </a:endParaRPr>
          </a:p>
          <a:p>
            <a:pPr lvl="1">
              <a:lnSpc>
                <a:spcPct val="100000"/>
              </a:lnSpc>
              <a:spcBef>
                <a:spcPts val="600"/>
              </a:spcBef>
            </a:pPr>
            <a:r>
              <a:rPr lang="en-GB" sz="2000" dirty="0">
                <a:ea typeface="+mn-lt"/>
                <a:cs typeface="+mn-lt"/>
              </a:rPr>
              <a:t>(</a:t>
            </a:r>
            <a:r>
              <a:rPr lang="en-GB" sz="2000" dirty="0" err="1">
                <a:ea typeface="+mn-lt"/>
                <a:cs typeface="+mn-lt"/>
              </a:rPr>
              <a:t>Unesco</a:t>
            </a:r>
            <a:r>
              <a:rPr lang="en-GB" sz="2000" dirty="0">
                <a:ea typeface="+mn-lt"/>
                <a:cs typeface="+mn-lt"/>
              </a:rPr>
              <a:t> – international technical guidance on sexuality education)</a:t>
            </a:r>
            <a:endParaRPr lang="en-GB" dirty="0"/>
          </a:p>
          <a:p>
            <a:pPr>
              <a:buFont typeface="Arial,Sans-Serif" panose="020B0604020202020204" pitchFamily="34" charset="0"/>
            </a:pPr>
            <a:endParaRPr lang="en-GB" sz="2000" dirty="0">
              <a:cs typeface="Calibri"/>
            </a:endParaRPr>
          </a:p>
        </p:txBody>
      </p:sp>
      <p:pic>
        <p:nvPicPr>
          <p:cNvPr id="13" name="Picture 12"/>
          <p:cNvPicPr>
            <a:picLocks noChangeAspect="1"/>
          </p:cNvPicPr>
          <p:nvPr/>
        </p:nvPicPr>
        <p:blipFill>
          <a:blip r:embed="rId3"/>
          <a:stretch>
            <a:fillRect/>
          </a:stretch>
        </p:blipFill>
        <p:spPr>
          <a:xfrm>
            <a:off x="2759310" y="1809114"/>
            <a:ext cx="949536" cy="934085"/>
          </a:xfrm>
          <a:prstGeom prst="rect">
            <a:avLst/>
          </a:prstGeom>
        </p:spPr>
      </p:pic>
    </p:spTree>
    <p:extLst>
      <p:ext uri="{BB962C8B-B14F-4D97-AF65-F5344CB8AC3E}">
        <p14:creationId xmlns:p14="http://schemas.microsoft.com/office/powerpoint/2010/main" val="104835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The world in which they live</a:t>
            </a:r>
            <a:endParaRPr lang="en-US" dirty="0"/>
          </a:p>
        </p:txBody>
      </p:sp>
      <p:sp>
        <p:nvSpPr>
          <p:cNvPr id="3" name="Content Placeholder 2"/>
          <p:cNvSpPr>
            <a:spLocks noGrp="1"/>
          </p:cNvSpPr>
          <p:nvPr>
            <p:ph idx="1"/>
          </p:nvPr>
        </p:nvSpPr>
        <p:spPr>
          <a:xfrm>
            <a:off x="5774339" y="104116"/>
            <a:ext cx="5489408" cy="5816394"/>
          </a:xfrm>
        </p:spPr>
        <p:txBody>
          <a:bodyPr vert="horz" lIns="91440" tIns="45720" rIns="91440" bIns="45720" rtlCol="0" anchor="ctr">
            <a:noAutofit/>
          </a:bodyPr>
          <a:lstStyle/>
          <a:p>
            <a:endParaRPr lang="en-GB" sz="2000" dirty="0">
              <a:ea typeface="+mn-lt"/>
              <a:cs typeface="+mn-lt"/>
            </a:endParaRPr>
          </a:p>
          <a:p>
            <a:endParaRPr lang="en-GB" sz="2400" dirty="0">
              <a:ea typeface="+mn-lt"/>
              <a:cs typeface="+mn-lt"/>
            </a:endParaRPr>
          </a:p>
          <a:p>
            <a:r>
              <a:rPr lang="en-GB" sz="2400" dirty="0">
                <a:ea typeface="+mn-lt"/>
                <a:cs typeface="+mn-lt"/>
              </a:rPr>
              <a:t>Celebrity culture</a:t>
            </a:r>
            <a:endParaRPr lang="en-US" sz="2400">
              <a:ea typeface="+mn-lt"/>
              <a:cs typeface="+mn-lt"/>
            </a:endParaRPr>
          </a:p>
          <a:p>
            <a:endParaRPr lang="en-GB" sz="2400" dirty="0">
              <a:ea typeface="+mn-lt"/>
              <a:cs typeface="+mn-lt"/>
            </a:endParaRPr>
          </a:p>
          <a:p>
            <a:r>
              <a:rPr lang="en-GB" sz="2400" dirty="0">
                <a:ea typeface="+mn-lt"/>
                <a:cs typeface="+mn-lt"/>
              </a:rPr>
              <a:t>Media influences, social media</a:t>
            </a:r>
            <a:endParaRPr lang="en-US" sz="2400">
              <a:ea typeface="+mn-lt"/>
              <a:cs typeface="+mn-lt"/>
            </a:endParaRPr>
          </a:p>
          <a:p>
            <a:endParaRPr lang="en-GB" sz="2400" dirty="0">
              <a:ea typeface="+mn-lt"/>
              <a:cs typeface="+mn-lt"/>
            </a:endParaRPr>
          </a:p>
          <a:p>
            <a:r>
              <a:rPr lang="en-GB" sz="2400" dirty="0">
                <a:ea typeface="+mn-lt"/>
                <a:cs typeface="+mn-lt"/>
              </a:rPr>
              <a:t>Sexualised images –TV, advertising, online</a:t>
            </a:r>
            <a:endParaRPr lang="en-US" sz="2400">
              <a:ea typeface="+mn-lt"/>
              <a:cs typeface="+mn-lt"/>
            </a:endParaRPr>
          </a:p>
          <a:p>
            <a:endParaRPr lang="en-GB" sz="2400" dirty="0">
              <a:ea typeface="+mn-lt"/>
              <a:cs typeface="+mn-lt"/>
            </a:endParaRPr>
          </a:p>
          <a:p>
            <a:r>
              <a:rPr lang="en-GB" sz="2400" dirty="0">
                <a:ea typeface="+mn-lt"/>
                <a:cs typeface="+mn-lt"/>
              </a:rPr>
              <a:t>Access to pornography</a:t>
            </a:r>
            <a:endParaRPr lang="en-US" sz="2400">
              <a:ea typeface="+mn-lt"/>
              <a:cs typeface="+mn-lt"/>
            </a:endParaRPr>
          </a:p>
          <a:p>
            <a:endParaRPr lang="en-GB" sz="2400" dirty="0">
              <a:ea typeface="+mn-lt"/>
              <a:cs typeface="+mn-lt"/>
            </a:endParaRPr>
          </a:p>
          <a:p>
            <a:r>
              <a:rPr lang="en-GB" sz="2400" dirty="0">
                <a:ea typeface="+mn-lt"/>
                <a:cs typeface="+mn-lt"/>
              </a:rPr>
              <a:t>Online safety &amp; behaviour, sexting, vulnerability to grooming</a:t>
            </a:r>
            <a:endParaRPr lang="en-US" sz="2400">
              <a:ea typeface="+mn-lt"/>
              <a:cs typeface="+mn-lt"/>
            </a:endParaRPr>
          </a:p>
          <a:p>
            <a:endParaRPr lang="en-GB" sz="2400" dirty="0">
              <a:ea typeface="+mn-lt"/>
              <a:cs typeface="+mn-lt"/>
            </a:endParaRPr>
          </a:p>
          <a:p>
            <a:r>
              <a:rPr lang="en-GB" sz="2400" dirty="0">
                <a:ea typeface="+mn-lt"/>
                <a:cs typeface="+mn-lt"/>
              </a:rPr>
              <a:t>Impact above all on children and young people’s attitudes, behaviour and values</a:t>
            </a:r>
            <a:endParaRPr lang="en-GB" sz="2400" dirty="0"/>
          </a:p>
          <a:p>
            <a:pPr>
              <a:buFont typeface="Arial,Sans-Serif" panose="020B0604020202020204" pitchFamily="34" charset="0"/>
            </a:pPr>
            <a:endParaRPr lang="en-GB" sz="2000" dirty="0">
              <a:cs typeface="Calibri"/>
            </a:endParaRPr>
          </a:p>
        </p:txBody>
      </p:sp>
      <p:pic>
        <p:nvPicPr>
          <p:cNvPr id="13" name="Picture 12"/>
          <p:cNvPicPr>
            <a:picLocks noChangeAspect="1"/>
          </p:cNvPicPr>
          <p:nvPr/>
        </p:nvPicPr>
        <p:blipFill>
          <a:blip r:embed="rId3"/>
          <a:stretch>
            <a:fillRect/>
          </a:stretch>
        </p:blipFill>
        <p:spPr>
          <a:xfrm>
            <a:off x="2794493" y="1485264"/>
            <a:ext cx="914721" cy="899837"/>
          </a:xfrm>
          <a:prstGeom prst="rect">
            <a:avLst/>
          </a:prstGeom>
        </p:spPr>
      </p:pic>
    </p:spTree>
    <p:extLst>
      <p:ext uri="{BB962C8B-B14F-4D97-AF65-F5344CB8AC3E}">
        <p14:creationId xmlns:p14="http://schemas.microsoft.com/office/powerpoint/2010/main" val="949150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3618" y="1239927"/>
            <a:ext cx="4008586" cy="4680583"/>
          </a:xfrm>
        </p:spPr>
        <p:txBody>
          <a:bodyPr anchor="ctr">
            <a:normAutofit/>
          </a:bodyPr>
          <a:lstStyle/>
          <a:p>
            <a:r>
              <a:rPr lang="en-GB" sz="5200" dirty="0">
                <a:ea typeface="+mj-lt"/>
                <a:cs typeface="+mj-lt"/>
              </a:rPr>
              <a:t>What we can offer through RSE:</a:t>
            </a:r>
            <a:endParaRPr lang="en-US" dirty="0"/>
          </a:p>
        </p:txBody>
      </p:sp>
      <p:sp>
        <p:nvSpPr>
          <p:cNvPr id="3" name="Content Placeholder 2"/>
          <p:cNvSpPr>
            <a:spLocks noGrp="1"/>
          </p:cNvSpPr>
          <p:nvPr>
            <p:ph idx="1"/>
          </p:nvPr>
        </p:nvSpPr>
        <p:spPr>
          <a:xfrm>
            <a:off x="5429282" y="636078"/>
            <a:ext cx="6280163" cy="5183791"/>
          </a:xfrm>
        </p:spPr>
        <p:txBody>
          <a:bodyPr vert="horz" lIns="91440" tIns="45720" rIns="91440" bIns="45720" rtlCol="0" anchor="ctr">
            <a:noAutofit/>
          </a:bodyPr>
          <a:lstStyle/>
          <a:p>
            <a:endParaRPr lang="en-GB" sz="1800" dirty="0">
              <a:ea typeface="+mn-lt"/>
              <a:cs typeface="+mn-lt"/>
            </a:endParaRPr>
          </a:p>
          <a:p>
            <a:r>
              <a:rPr lang="en-GB" sz="2400" dirty="0">
                <a:ea typeface="+mn-lt"/>
                <a:cs typeface="+mn-lt"/>
              </a:rPr>
              <a:t>Understanding their value and the values of others.</a:t>
            </a:r>
            <a:endParaRPr lang="en-US" sz="2400" dirty="0">
              <a:ea typeface="+mn-lt"/>
              <a:cs typeface="+mn-lt"/>
            </a:endParaRPr>
          </a:p>
          <a:p>
            <a:pPr>
              <a:buFont typeface="Arial,Sans-Serif" panose="020B0604020202020204" pitchFamily="34" charset="0"/>
            </a:pPr>
            <a:r>
              <a:rPr lang="en-GB" sz="2400" dirty="0">
                <a:ea typeface="+mn-lt"/>
                <a:cs typeface="+mn-lt"/>
              </a:rPr>
              <a:t>Instilling confidence and self-esteem.</a:t>
            </a:r>
            <a:endParaRPr lang="en-US" sz="2400" dirty="0">
              <a:ea typeface="+mn-lt"/>
              <a:cs typeface="+mn-lt"/>
            </a:endParaRPr>
          </a:p>
          <a:p>
            <a:r>
              <a:rPr lang="en-GB" sz="2400" dirty="0">
                <a:ea typeface="+mn-lt"/>
                <a:cs typeface="+mn-lt"/>
              </a:rPr>
              <a:t>Reliable, correct information in a safe learning environment</a:t>
            </a:r>
            <a:endParaRPr lang="en-US" sz="2400" dirty="0">
              <a:ea typeface="+mn-lt"/>
              <a:cs typeface="+mn-lt"/>
            </a:endParaRPr>
          </a:p>
          <a:p>
            <a:pPr>
              <a:buFont typeface="Arial,Sans-Serif" panose="020B0604020202020204" pitchFamily="34" charset="0"/>
            </a:pPr>
            <a:r>
              <a:rPr lang="en-GB" sz="2400" dirty="0">
                <a:ea typeface="+mn-lt"/>
                <a:cs typeface="+mn-lt"/>
              </a:rPr>
              <a:t>Knowing how to keep safe.</a:t>
            </a:r>
            <a:endParaRPr lang="en-US" sz="2400" dirty="0">
              <a:ea typeface="+mn-lt"/>
              <a:cs typeface="+mn-lt"/>
            </a:endParaRPr>
          </a:p>
          <a:p>
            <a:pPr>
              <a:buFont typeface="Arial,Sans-Serif" panose="020B0604020202020204" pitchFamily="34" charset="0"/>
            </a:pPr>
            <a:r>
              <a:rPr lang="en-GB" sz="2400" dirty="0">
                <a:ea typeface="+mn-lt"/>
                <a:cs typeface="+mn-lt"/>
              </a:rPr>
              <a:t>Helping with peer pressure.</a:t>
            </a:r>
            <a:endParaRPr lang="en-US" sz="2400" dirty="0">
              <a:ea typeface="+mn-lt"/>
              <a:cs typeface="+mn-lt"/>
            </a:endParaRPr>
          </a:p>
          <a:p>
            <a:pPr>
              <a:buFont typeface="Arial,Sans-Serif" panose="020B0604020202020204" pitchFamily="34" charset="0"/>
            </a:pPr>
            <a:r>
              <a:rPr lang="en-GB" sz="2400" dirty="0">
                <a:ea typeface="+mn-lt"/>
                <a:cs typeface="+mn-lt"/>
              </a:rPr>
              <a:t>Learning how to make sensible and informed decisions in a changing cultural climate.</a:t>
            </a:r>
            <a:endParaRPr lang="en-US" sz="2400" dirty="0">
              <a:ea typeface="+mn-lt"/>
              <a:cs typeface="+mn-lt"/>
            </a:endParaRPr>
          </a:p>
          <a:p>
            <a:pPr>
              <a:buFont typeface="Arial,Sans-Serif" panose="020B0604020202020204" pitchFamily="34" charset="0"/>
            </a:pPr>
            <a:r>
              <a:rPr lang="en-GB" sz="2400" dirty="0">
                <a:ea typeface="+mn-lt"/>
                <a:cs typeface="+mn-lt"/>
              </a:rPr>
              <a:t>Understanding the positive impact of loving God, self, neighbour and our common home.</a:t>
            </a:r>
            <a:endParaRPr lang="en-GB" sz="2400" dirty="0"/>
          </a:p>
          <a:p>
            <a:pPr>
              <a:buFont typeface="Arial,Sans-Serif" panose="020B0604020202020204" pitchFamily="34" charset="0"/>
            </a:pPr>
            <a:endParaRPr lang="en-GB" sz="2000" dirty="0">
              <a:cs typeface="Calibri"/>
            </a:endParaRPr>
          </a:p>
        </p:txBody>
      </p:sp>
      <p:pic>
        <p:nvPicPr>
          <p:cNvPr id="13" name="Picture 12"/>
          <p:cNvPicPr>
            <a:picLocks noChangeAspect="1"/>
          </p:cNvPicPr>
          <p:nvPr/>
        </p:nvPicPr>
        <p:blipFill>
          <a:blip r:embed="rId3"/>
          <a:stretch>
            <a:fillRect/>
          </a:stretch>
        </p:blipFill>
        <p:spPr>
          <a:xfrm>
            <a:off x="2930820" y="1475740"/>
            <a:ext cx="936330" cy="921094"/>
          </a:xfrm>
          <a:prstGeom prst="rect">
            <a:avLst/>
          </a:prstGeom>
        </p:spPr>
      </p:pic>
    </p:spTree>
    <p:extLst>
      <p:ext uri="{BB962C8B-B14F-4D97-AF65-F5344CB8AC3E}">
        <p14:creationId xmlns:p14="http://schemas.microsoft.com/office/powerpoint/2010/main" val="411033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3315</Words>
  <Application>Microsoft Office PowerPoint</Application>
  <PresentationFormat>Widescreen</PresentationFormat>
  <Paragraphs>372</Paragraphs>
  <Slides>39</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Arial,Sans-Serif</vt:lpstr>
      <vt:lpstr>Calibri</vt:lpstr>
      <vt:lpstr>Calibri Light</vt:lpstr>
      <vt:lpstr>1_Office Theme</vt:lpstr>
      <vt:lpstr>  RSE in Our School </vt:lpstr>
      <vt:lpstr> Prayer </vt:lpstr>
      <vt:lpstr>Objectives: </vt:lpstr>
      <vt:lpstr> What was your experience of RSE? </vt:lpstr>
      <vt:lpstr>What do you want for your children?  What do your children need? </vt:lpstr>
      <vt:lpstr>Why is RSE important?</vt:lpstr>
      <vt:lpstr>Why is RSE important?</vt:lpstr>
      <vt:lpstr>The world in which they live</vt:lpstr>
      <vt:lpstr>What we can offer through RSE:</vt:lpstr>
      <vt:lpstr>Statutory RSE</vt:lpstr>
      <vt:lpstr>Primary Relationships Education </vt:lpstr>
      <vt:lpstr> Primary Health Education  </vt:lpstr>
      <vt:lpstr> Secondary Relationships and Sex Education  </vt:lpstr>
      <vt:lpstr> Secondary Health Education  </vt:lpstr>
      <vt:lpstr>Vision for Relationship and Sex Education in Westminster Catholic Schools</vt:lpstr>
      <vt:lpstr>Catholic Education Service- RSE documents </vt:lpstr>
      <vt:lpstr>Pedagogical principles </vt:lpstr>
      <vt:lpstr>PowerPoint Presentation</vt:lpstr>
      <vt:lpstr>Pedagogical principles </vt:lpstr>
      <vt:lpstr>Pedagogical principles </vt:lpstr>
      <vt:lpstr>Pedagogical principles </vt:lpstr>
      <vt:lpstr>Pedagogical principles </vt:lpstr>
      <vt:lpstr>Pedagogical principles </vt:lpstr>
      <vt:lpstr>Pedagogical principles </vt:lpstr>
      <vt:lpstr>Model Curricular </vt:lpstr>
      <vt:lpstr>PowerPoint Presentation</vt:lpstr>
      <vt:lpstr>PowerPoint Presentation</vt:lpstr>
      <vt:lpstr>PowerPoint Presentation</vt:lpstr>
      <vt:lpstr>Education in Virtue </vt:lpstr>
      <vt:lpstr>Who is responsible for teaching RSE?</vt:lpstr>
      <vt:lpstr> Partnership with parents  </vt:lpstr>
      <vt:lpstr>DfE- Parents rights </vt:lpstr>
      <vt:lpstr>DfE - Right to withdraw your child- Primary   </vt:lpstr>
      <vt:lpstr>DfE- Right to withdraw your child – Secondary  </vt:lpstr>
      <vt:lpstr>Changes- Primary  </vt:lpstr>
      <vt:lpstr>Parent Consultation </vt:lpstr>
      <vt:lpstr>PowerPoint Presentation</vt:lpstr>
      <vt:lpstr>Timeline - What Next?</vt:lpstr>
      <vt:lpstr>Closing Prayer </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(Informing) - Meeting 1</dc:title>
  <dc:creator>Trisha Hedley</dc:creator>
  <cp:lastModifiedBy>Nicola Duggan</cp:lastModifiedBy>
  <cp:revision>8</cp:revision>
  <dcterms:created xsi:type="dcterms:W3CDTF">2021-02-24T14:56:27Z</dcterms:created>
  <dcterms:modified xsi:type="dcterms:W3CDTF">2021-03-10T12:00:12Z</dcterms:modified>
</cp:coreProperties>
</file>