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9"/>
  </p:notesMasterIdLst>
  <p:handoutMasterIdLst>
    <p:handoutMasterId r:id="rId30"/>
  </p:handoutMasterIdLst>
  <p:sldIdLst>
    <p:sldId id="364" r:id="rId6"/>
    <p:sldId id="400" r:id="rId7"/>
    <p:sldId id="399" r:id="rId8"/>
    <p:sldId id="373" r:id="rId9"/>
    <p:sldId id="374" r:id="rId10"/>
    <p:sldId id="380" r:id="rId11"/>
    <p:sldId id="353" r:id="rId12"/>
    <p:sldId id="345" r:id="rId13"/>
    <p:sldId id="392" r:id="rId14"/>
    <p:sldId id="348" r:id="rId15"/>
    <p:sldId id="349" r:id="rId16"/>
    <p:sldId id="350" r:id="rId17"/>
    <p:sldId id="401" r:id="rId18"/>
    <p:sldId id="351" r:id="rId19"/>
    <p:sldId id="352" r:id="rId20"/>
    <p:sldId id="391" r:id="rId21"/>
    <p:sldId id="398" r:id="rId22"/>
    <p:sldId id="395" r:id="rId23"/>
    <p:sldId id="357" r:id="rId24"/>
    <p:sldId id="394" r:id="rId25"/>
    <p:sldId id="402" r:id="rId26"/>
    <p:sldId id="396" r:id="rId27"/>
    <p:sldId id="359" r:id="rId28"/>
  </p:sldIdLst>
  <p:sldSz cx="9144000" cy="6858000" type="screen4x3"/>
  <p:notesSz cx="6797675" cy="9926638"/>
  <p:defaultTextStyle>
    <a:defPPr>
      <a:defRPr lang="en-GB"/>
    </a:defPPr>
    <a:lvl1pPr algn="ctr"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0018"/>
    <a:srgbClr val="FF6309"/>
    <a:srgbClr val="5C5900"/>
    <a:srgbClr val="E6CF04"/>
    <a:srgbClr val="620000"/>
    <a:srgbClr val="B30005"/>
    <a:srgbClr val="072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26" autoAdjust="0"/>
    <p:restoredTop sz="43396" autoAdjust="0"/>
  </p:normalViewPr>
  <p:slideViewPr>
    <p:cSldViewPr snapToGrid="0">
      <p:cViewPr>
        <p:scale>
          <a:sx n="40" d="100"/>
          <a:sy n="40" d="100"/>
        </p:scale>
        <p:origin x="-2530" y="-5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525562" y="305038"/>
            <a:ext cx="2420098"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vl1pPr>
          </a:lstStyle>
          <a:p>
            <a:pPr>
              <a:defRPr/>
            </a:pPr>
            <a:endParaRPr lang="en-US"/>
          </a:p>
        </p:txBody>
      </p:sp>
      <p:sp>
        <p:nvSpPr>
          <p:cNvPr id="38915" name="Rectangle 3"/>
          <p:cNvSpPr>
            <a:spLocks noGrp="1" noChangeArrowheads="1"/>
          </p:cNvSpPr>
          <p:nvPr>
            <p:ph type="dt" sz="quarter" idx="1"/>
          </p:nvPr>
        </p:nvSpPr>
        <p:spPr bwMode="auto">
          <a:xfrm>
            <a:off x="3852016" y="270570"/>
            <a:ext cx="2391775"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endParaRPr lang="en-US"/>
          </a:p>
        </p:txBody>
      </p:sp>
      <p:sp>
        <p:nvSpPr>
          <p:cNvPr id="38916" name="Rectangle 4"/>
          <p:cNvSpPr>
            <a:spLocks noGrp="1" noChangeArrowheads="1"/>
          </p:cNvSpPr>
          <p:nvPr>
            <p:ph type="ftr" sz="quarter" idx="2"/>
          </p:nvPr>
        </p:nvSpPr>
        <p:spPr bwMode="auto">
          <a:xfrm>
            <a:off x="538149" y="9430306"/>
            <a:ext cx="4873241"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atin typeface="Arial" charset="0"/>
              </a:defRPr>
            </a:lvl1pPr>
          </a:lstStyle>
          <a:p>
            <a:pPr>
              <a:defRPr/>
            </a:pPr>
            <a:endParaRPr lang="en-US"/>
          </a:p>
        </p:txBody>
      </p:sp>
      <p:sp>
        <p:nvSpPr>
          <p:cNvPr id="38917" name="Rectangle 5"/>
          <p:cNvSpPr>
            <a:spLocks noGrp="1" noChangeArrowheads="1"/>
          </p:cNvSpPr>
          <p:nvPr>
            <p:ph type="sldNum" sz="quarter" idx="3"/>
          </p:nvPr>
        </p:nvSpPr>
        <p:spPr bwMode="auto">
          <a:xfrm>
            <a:off x="5502656" y="9430306"/>
            <a:ext cx="750576"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A1A83D07-A50A-44B5-8806-6068B0E8E140}" type="slidenum">
              <a:rPr lang="en-US"/>
              <a:pPr>
                <a:defRPr/>
              </a:pPr>
              <a:t>‹#›</a:t>
            </a:fld>
            <a:endParaRPr lang="en-US">
              <a:latin typeface="Arial" charset="0"/>
            </a:endParaRPr>
          </a:p>
        </p:txBody>
      </p:sp>
    </p:spTree>
    <p:extLst>
      <p:ext uri="{BB962C8B-B14F-4D97-AF65-F5344CB8AC3E}">
        <p14:creationId xmlns:p14="http://schemas.microsoft.com/office/powerpoint/2010/main" val="3297935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906357" y="165444"/>
            <a:ext cx="3247778"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200" smtClean="0"/>
            </a:lvl1pPr>
          </a:lstStyle>
          <a:p>
            <a:pPr>
              <a:defRPr/>
            </a:pPr>
            <a:endParaRPr lang="en-US"/>
          </a:p>
        </p:txBody>
      </p:sp>
      <p:sp>
        <p:nvSpPr>
          <p:cNvPr id="37891" name="Rectangle 3"/>
          <p:cNvSpPr>
            <a:spLocks noGrp="1" noChangeArrowheads="1"/>
          </p:cNvSpPr>
          <p:nvPr>
            <p:ph type="dt" idx="1"/>
          </p:nvPr>
        </p:nvSpPr>
        <p:spPr bwMode="auto">
          <a:xfrm>
            <a:off x="4229664" y="165444"/>
            <a:ext cx="1737184"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692150" y="744538"/>
            <a:ext cx="4960938" cy="3722687"/>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906357" y="9430306"/>
            <a:ext cx="4154135"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vl1pPr>
          </a:lstStyle>
          <a:p>
            <a:pPr>
              <a:defRPr/>
            </a:pPr>
            <a:endParaRPr lang="en-US"/>
          </a:p>
        </p:txBody>
      </p:sp>
      <p:sp>
        <p:nvSpPr>
          <p:cNvPr id="37895" name="Rectangle 7"/>
          <p:cNvSpPr>
            <a:spLocks noGrp="1" noChangeArrowheads="1"/>
          </p:cNvSpPr>
          <p:nvPr>
            <p:ph type="sldNum" sz="quarter" idx="5"/>
          </p:nvPr>
        </p:nvSpPr>
        <p:spPr bwMode="auto">
          <a:xfrm>
            <a:off x="5287080" y="9430306"/>
            <a:ext cx="604238"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8E5B38DD-995D-4B1F-96CD-CBCB1E085883}" type="slidenum">
              <a:rPr lang="en-US"/>
              <a:pPr>
                <a:defRPr/>
              </a:pPr>
              <a:t>‹#›</a:t>
            </a:fld>
            <a:endParaRPr lang="en-US">
              <a:latin typeface="Arial" charset="0"/>
            </a:endParaRPr>
          </a:p>
        </p:txBody>
      </p:sp>
    </p:spTree>
    <p:extLst>
      <p:ext uri="{BB962C8B-B14F-4D97-AF65-F5344CB8AC3E}">
        <p14:creationId xmlns:p14="http://schemas.microsoft.com/office/powerpoint/2010/main" val="772967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B85250-67D7-4D3E-8F20-7FD8F3F8EA75}" type="slidenum">
              <a:rPr lang="en-US"/>
              <a:pPr/>
              <a:t>1</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This presentation is for anyone (CAFOD staff or volunteers or supporters or others)  who wants to introduce and encourage groups in parishes, schools or other Catholic communities in England and Wales to take up the livesimply award challenge. </a:t>
            </a:r>
          </a:p>
          <a:p>
            <a:endParaRPr lang="en-US" dirty="0"/>
          </a:p>
          <a:p>
            <a:r>
              <a:rPr lang="en-US" dirty="0"/>
              <a:t>The livesimply Award is an opportunity for a Catholic parish, community or school to live out the livesimply principles of living more simply more sustainable and more in solidarity with poor communities. </a:t>
            </a:r>
          </a:p>
        </p:txBody>
      </p:sp>
    </p:spTree>
    <p:extLst>
      <p:ext uri="{BB962C8B-B14F-4D97-AF65-F5344CB8AC3E}">
        <p14:creationId xmlns:p14="http://schemas.microsoft.com/office/powerpoint/2010/main" val="19092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a:t>
            </a:r>
            <a:r>
              <a:rPr lang="en-GB" i="1" dirty="0" err="1"/>
              <a:t>live</a:t>
            </a:r>
            <a:r>
              <a:rPr lang="en-GB" dirty="0" err="1"/>
              <a:t>simply</a:t>
            </a:r>
            <a:r>
              <a:rPr lang="en-GB" dirty="0"/>
              <a:t> award was created and is administered by CAFOD as a contribution to Catholic parishes and schools in England and Wales. </a:t>
            </a:r>
          </a:p>
          <a:p>
            <a:endParaRPr lang="en-GB" dirty="0"/>
          </a:p>
          <a:p>
            <a:r>
              <a:rPr lang="en-GB" dirty="0"/>
              <a:t>It is supported by the Justice and Peace Movement and many religious congregations. Protestant churches have a parallel scheme call Eco-church. In Scotland and Ireland, the parallel award is Eco-congregation. </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10</a:t>
            </a:fld>
            <a:endParaRPr lang="en-US">
              <a:latin typeface="Arial" charset="0"/>
            </a:endParaRPr>
          </a:p>
        </p:txBody>
      </p:sp>
    </p:spTree>
    <p:extLst>
      <p:ext uri="{BB962C8B-B14F-4D97-AF65-F5344CB8AC3E}">
        <p14:creationId xmlns:p14="http://schemas.microsoft.com/office/powerpoint/2010/main" val="109328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GB" dirty="0"/>
              <a:t>Working together on the </a:t>
            </a:r>
            <a:r>
              <a:rPr lang="en-GB" i="1" dirty="0" err="1"/>
              <a:t>live</a:t>
            </a:r>
            <a:r>
              <a:rPr lang="en-GB" dirty="0" err="1"/>
              <a:t>simply</a:t>
            </a:r>
            <a:r>
              <a:rPr lang="en-GB" dirty="0"/>
              <a:t> award can bring parishes and school communities together. </a:t>
            </a:r>
          </a:p>
          <a:p>
            <a:endParaRPr lang="en-GB" dirty="0"/>
          </a:p>
          <a:p>
            <a:r>
              <a:rPr lang="en-GB" dirty="0"/>
              <a:t>It can nurture for our spiritual lives, strengthen for the bonds of friendship, support those taking practical steps and help us to play our part in tackling the big issues while making connections with the wider community.</a:t>
            </a:r>
          </a:p>
          <a:p>
            <a:endParaRPr lang="en-GB" dirty="0"/>
          </a:p>
        </p:txBody>
      </p:sp>
      <p:sp>
        <p:nvSpPr>
          <p:cNvPr id="22532" name="Slide Number Placeholder 3"/>
          <p:cNvSpPr>
            <a:spLocks noGrp="1"/>
          </p:cNvSpPr>
          <p:nvPr>
            <p:ph type="sldNum" sz="quarter" idx="5"/>
          </p:nvPr>
        </p:nvSpPr>
        <p:spPr/>
        <p:txBody>
          <a:bodyPr/>
          <a:lstStyle/>
          <a:p>
            <a:pPr>
              <a:defRPr/>
            </a:pPr>
            <a:fld id="{CE9FEB74-8816-4E1E-8061-3E0C2C07163D}" type="slidenum">
              <a:rPr lang="en-US" smtClean="0"/>
              <a:pPr>
                <a:defRPr/>
              </a:pPr>
              <a:t>11</a:t>
            </a:fld>
            <a:endParaRPr lang="en-US">
              <a:latin typeface="Arial" charset="0"/>
            </a:endParaRPr>
          </a:p>
        </p:txBody>
      </p:sp>
    </p:spTree>
    <p:extLst>
      <p:ext uri="{BB962C8B-B14F-4D97-AF65-F5344CB8AC3E}">
        <p14:creationId xmlns:p14="http://schemas.microsoft.com/office/powerpoint/2010/main" val="240342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are four simple steps. </a:t>
            </a:r>
          </a:p>
          <a:p>
            <a:endParaRPr lang="en-GB" dirty="0"/>
          </a:p>
          <a:p>
            <a:r>
              <a:rPr lang="en-GB" dirty="0"/>
              <a:t>First, get your leader to support. </a:t>
            </a:r>
          </a:p>
          <a:p>
            <a:endParaRPr lang="en-GB" dirty="0"/>
          </a:p>
          <a:p>
            <a:r>
              <a:rPr lang="en-GB" dirty="0"/>
              <a:t>Then self-assess and put together a plan. When CAFOD receives the plan you receive a </a:t>
            </a:r>
            <a:r>
              <a:rPr lang="en-GB" i="1" dirty="0"/>
              <a:t>live</a:t>
            </a:r>
            <a:r>
              <a:rPr lang="en-GB" dirty="0"/>
              <a:t>simply registration certificate. </a:t>
            </a:r>
          </a:p>
          <a:p>
            <a:endParaRPr lang="en-GB" dirty="0"/>
          </a:p>
          <a:p>
            <a:r>
              <a:rPr lang="en-GB" dirty="0"/>
              <a:t>Put your plan into action. </a:t>
            </a:r>
          </a:p>
          <a:p>
            <a:endParaRPr lang="en-GB" dirty="0"/>
          </a:p>
          <a:p>
            <a:r>
              <a:rPr lang="en-GB" dirty="0"/>
              <a:t>When you have done it, contact CAFOD to arrange an assessment visit. Two </a:t>
            </a:r>
            <a:r>
              <a:rPr lang="en-GB" i="1" dirty="0"/>
              <a:t>live</a:t>
            </a:r>
            <a:r>
              <a:rPr lang="en-GB" dirty="0"/>
              <a:t>simply assessors will visit you to find out what you have accomplished. </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12</a:t>
            </a:fld>
            <a:endParaRPr lang="en-US">
              <a:latin typeface="Arial" charset="0"/>
            </a:endParaRPr>
          </a:p>
        </p:txBody>
      </p:sp>
    </p:spTree>
    <p:extLst>
      <p:ext uri="{BB962C8B-B14F-4D97-AF65-F5344CB8AC3E}">
        <p14:creationId xmlns:p14="http://schemas.microsoft.com/office/powerpoint/2010/main" val="2491266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https://cafod.org.uk/Campaign/How-to-campaign/Livesimply-award</a:t>
            </a:r>
          </a:p>
          <a:p>
            <a:endParaRPr lang="en-GB" dirty="0"/>
          </a:p>
          <a:p>
            <a:r>
              <a:rPr lang="en-GB" dirty="0"/>
              <a:t>The livesimply page of the CAFOD website has a number of resources to use. </a:t>
            </a:r>
          </a:p>
          <a:p>
            <a:endParaRPr lang="en-GB" dirty="0"/>
          </a:p>
          <a:p>
            <a:r>
              <a:rPr lang="en-GB" dirty="0"/>
              <a:t>You can also sign up and join the </a:t>
            </a:r>
            <a:r>
              <a:rPr lang="en-GB" dirty="0" err="1"/>
              <a:t>livesimply</a:t>
            </a:r>
            <a:r>
              <a:rPr lang="en-GB" dirty="0"/>
              <a:t> e-group. You will receive monthly email updates, but you can also use the e-group for support and information from the rest of the group.  </a:t>
            </a:r>
          </a:p>
          <a:p>
            <a:endParaRPr lang="en-GB" dirty="0"/>
          </a:p>
          <a:p>
            <a:r>
              <a:rPr lang="en-GB" dirty="0"/>
              <a:t>Make sure to watch the video of other </a:t>
            </a:r>
            <a:r>
              <a:rPr lang="en-GB" i="1" dirty="0"/>
              <a:t>live</a:t>
            </a:r>
            <a:r>
              <a:rPr lang="en-GB" dirty="0"/>
              <a:t>simply communities and think about using and adapting the short talk and PowerPoint to involve the rest of your community. </a:t>
            </a:r>
          </a:p>
          <a:p>
            <a:endParaRPr lang="en-GB" dirty="0"/>
          </a:p>
          <a:p>
            <a:r>
              <a:rPr lang="en-GB" dirty="0"/>
              <a:t>Order copies of the </a:t>
            </a:r>
            <a:r>
              <a:rPr lang="en-GB" i="1" dirty="0"/>
              <a:t>live</a:t>
            </a:r>
            <a:r>
              <a:rPr lang="en-GB" dirty="0"/>
              <a:t>simply guide and prayer cards. </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13</a:t>
            </a:fld>
            <a:endParaRPr lang="en-US">
              <a:latin typeface="Arial" charset="0"/>
            </a:endParaRPr>
          </a:p>
        </p:txBody>
      </p:sp>
    </p:spTree>
    <p:extLst>
      <p:ext uri="{BB962C8B-B14F-4D97-AF65-F5344CB8AC3E}">
        <p14:creationId xmlns:p14="http://schemas.microsoft.com/office/powerpoint/2010/main" val="154116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GB" dirty="0"/>
              <a:t>Start by undertaking a self assessment. Get a group of your community together to brainstorm all that you are already doing to live simply, sustainably and in solidarity with poor communities. </a:t>
            </a:r>
          </a:p>
          <a:p>
            <a:endParaRPr lang="en-GB" dirty="0"/>
          </a:p>
          <a:p>
            <a:r>
              <a:rPr lang="en-GB" dirty="0"/>
              <a:t>You may discover that you are already doing some excellent things that could help you qualify for your award. </a:t>
            </a:r>
          </a:p>
          <a:p>
            <a:endParaRPr lang="en-GB" dirty="0"/>
          </a:p>
          <a:p>
            <a:r>
              <a:rPr lang="en-GB" dirty="0"/>
              <a:t>Look at how you already organise your reflection and worship. </a:t>
            </a:r>
          </a:p>
          <a:p>
            <a:r>
              <a:rPr lang="en-GB" dirty="0"/>
              <a:t>What practical actions do you do every year? </a:t>
            </a:r>
          </a:p>
          <a:p>
            <a:r>
              <a:rPr lang="en-GB" dirty="0"/>
              <a:t>How does your community reach out to its members and the wider community? </a:t>
            </a:r>
          </a:p>
        </p:txBody>
      </p:sp>
      <p:sp>
        <p:nvSpPr>
          <p:cNvPr id="23556" name="Slide Number Placeholder 3"/>
          <p:cNvSpPr>
            <a:spLocks noGrp="1"/>
          </p:cNvSpPr>
          <p:nvPr>
            <p:ph type="sldNum" sz="quarter" idx="5"/>
          </p:nvPr>
        </p:nvSpPr>
        <p:spPr/>
        <p:txBody>
          <a:bodyPr/>
          <a:lstStyle/>
          <a:p>
            <a:pPr>
              <a:defRPr/>
            </a:pPr>
            <a:fld id="{5BE07DD9-3783-4B96-BFE7-FF40EDA16795}" type="slidenum">
              <a:rPr lang="en-US" smtClean="0"/>
              <a:pPr>
                <a:defRPr/>
              </a:pPr>
              <a:t>14</a:t>
            </a:fld>
            <a:endParaRPr lang="en-US">
              <a:latin typeface="Arial" charset="0"/>
            </a:endParaRPr>
          </a:p>
        </p:txBody>
      </p:sp>
    </p:spTree>
    <p:extLst>
      <p:ext uri="{BB962C8B-B14F-4D97-AF65-F5344CB8AC3E}">
        <p14:creationId xmlns:p14="http://schemas.microsoft.com/office/powerpoint/2010/main" val="38829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Here are some possible questions to include.</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15</a:t>
            </a:fld>
            <a:endParaRPr lang="en-US">
              <a:latin typeface="Arial" charset="0"/>
            </a:endParaRPr>
          </a:p>
        </p:txBody>
      </p:sp>
    </p:spTree>
    <p:extLst>
      <p:ext uri="{BB962C8B-B14F-4D97-AF65-F5344CB8AC3E}">
        <p14:creationId xmlns:p14="http://schemas.microsoft.com/office/powerpoint/2010/main" val="1526379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Make sure to download and use the 100 </a:t>
            </a:r>
            <a:r>
              <a:rPr lang="en-GB" i="1" dirty="0" err="1"/>
              <a:t>live</a:t>
            </a:r>
            <a:r>
              <a:rPr lang="en-GB" dirty="0" err="1"/>
              <a:t>simply</a:t>
            </a:r>
            <a:r>
              <a:rPr lang="en-GB" dirty="0"/>
              <a:t> ideas from cafod.org.uk/</a:t>
            </a:r>
            <a:r>
              <a:rPr lang="en-GB" dirty="0" err="1"/>
              <a:t>livesimply</a:t>
            </a:r>
            <a:endParaRPr lang="en-GB" dirty="0"/>
          </a:p>
          <a:p>
            <a:endParaRPr lang="en-GB" dirty="0"/>
          </a:p>
          <a:p>
            <a:r>
              <a:rPr lang="en-GB" dirty="0"/>
              <a:t>Hand out</a:t>
            </a:r>
            <a:r>
              <a:rPr lang="en-GB" baseline="0" dirty="0"/>
              <a:t> photocopies of the downloaded 100 </a:t>
            </a:r>
            <a:r>
              <a:rPr lang="en-GB" i="1" baseline="0" dirty="0" err="1"/>
              <a:t>live</a:t>
            </a:r>
            <a:r>
              <a:rPr lang="en-GB" baseline="0" dirty="0" err="1"/>
              <a:t>simply</a:t>
            </a:r>
            <a:r>
              <a:rPr lang="en-GB" baseline="0" dirty="0"/>
              <a:t> ideas.</a:t>
            </a:r>
            <a:endParaRPr lang="en-GB" dirty="0"/>
          </a:p>
        </p:txBody>
      </p:sp>
      <p:sp>
        <p:nvSpPr>
          <p:cNvPr id="4" name="Slide Number Placeholder 3"/>
          <p:cNvSpPr>
            <a:spLocks noGrp="1"/>
          </p:cNvSpPr>
          <p:nvPr>
            <p:ph type="sldNum" sz="quarter" idx="10"/>
          </p:nvPr>
        </p:nvSpPr>
        <p:spPr/>
        <p:txBody>
          <a:bodyPr/>
          <a:lstStyle/>
          <a:p>
            <a:pPr>
              <a:defRPr/>
            </a:pPr>
            <a:fld id="{267E4DE1-AB9E-45C6-9AC1-4417D3A8DD60}" type="slidenum">
              <a:rPr lang="en-US" smtClean="0"/>
              <a:pPr>
                <a:defRPr/>
              </a:pPr>
              <a:t>16</a:t>
            </a:fld>
            <a:endParaRPr lang="en-US">
              <a:latin typeface="Arial" charset="0"/>
            </a:endParaRPr>
          </a:p>
        </p:txBody>
      </p:sp>
    </p:spTree>
    <p:extLst>
      <p:ext uri="{BB962C8B-B14F-4D97-AF65-F5344CB8AC3E}">
        <p14:creationId xmlns:p14="http://schemas.microsoft.com/office/powerpoint/2010/main" val="3318228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have done what you said you would in your action plan, contact CAFOD to organise two </a:t>
            </a:r>
            <a:r>
              <a:rPr lang="en-GB" i="1" dirty="0"/>
              <a:t>live</a:t>
            </a:r>
            <a:r>
              <a:rPr lang="en-GB" dirty="0"/>
              <a:t>simply assessors to visit your parish. They will listen to all that you have accomplished. </a:t>
            </a:r>
          </a:p>
          <a:p>
            <a:endParaRPr lang="en-GB" dirty="0"/>
          </a:p>
          <a:p>
            <a:r>
              <a:rPr lang="en-GB" dirty="0"/>
              <a:t>This is a good moment to begin to plan your livesimply celebration. </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17</a:t>
            </a:fld>
            <a:endParaRPr lang="en-US">
              <a:latin typeface="Arial" charset="0"/>
            </a:endParaRPr>
          </a:p>
        </p:txBody>
      </p:sp>
    </p:spTree>
    <p:extLst>
      <p:ext uri="{BB962C8B-B14F-4D97-AF65-F5344CB8AC3E}">
        <p14:creationId xmlns:p14="http://schemas.microsoft.com/office/powerpoint/2010/main" val="251944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a lots of parishes and schools now signed up and lots of livesimply organising happening. </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18</a:t>
            </a:fld>
            <a:endParaRPr lang="en-US">
              <a:latin typeface="Arial" charset="0"/>
            </a:endParaRPr>
          </a:p>
        </p:txBody>
      </p:sp>
    </p:spTree>
    <p:extLst>
      <p:ext uri="{BB962C8B-B14F-4D97-AF65-F5344CB8AC3E}">
        <p14:creationId xmlns:p14="http://schemas.microsoft.com/office/powerpoint/2010/main" val="189964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a:t>Here are representatives from many of the groups that came together to work on the </a:t>
            </a:r>
            <a:r>
              <a:rPr lang="en-US" i="1" dirty="0" err="1"/>
              <a:t>live</a:t>
            </a:r>
            <a:r>
              <a:rPr lang="en-US" dirty="0" err="1"/>
              <a:t>simply</a:t>
            </a:r>
            <a:r>
              <a:rPr lang="en-US" dirty="0"/>
              <a:t> award at St John the Evangelist Cathedral, Norwich. This is the second </a:t>
            </a:r>
            <a:r>
              <a:rPr lang="en-US" i="1" dirty="0" err="1"/>
              <a:t>live</a:t>
            </a:r>
            <a:r>
              <a:rPr lang="en-US" dirty="0" err="1"/>
              <a:t>simply</a:t>
            </a:r>
            <a:r>
              <a:rPr lang="en-US" dirty="0"/>
              <a:t> award cathedral. </a:t>
            </a:r>
          </a:p>
        </p:txBody>
      </p:sp>
      <p:sp>
        <p:nvSpPr>
          <p:cNvPr id="4" name="Slide Number Placeholder 3"/>
          <p:cNvSpPr>
            <a:spLocks noGrp="1"/>
          </p:cNvSpPr>
          <p:nvPr>
            <p:ph type="sldNum" sz="quarter" idx="5"/>
          </p:nvPr>
        </p:nvSpPr>
        <p:spPr/>
        <p:txBody>
          <a:bodyPr/>
          <a:lstStyle/>
          <a:p>
            <a:pPr>
              <a:defRPr/>
            </a:pPr>
            <a:fld id="{AD9C4CB9-68E7-47F8-A737-66BFF6D70BAE}" type="slidenum">
              <a:rPr lang="en-US" smtClean="0"/>
              <a:pPr>
                <a:defRPr/>
              </a:pPr>
              <a:t>19</a:t>
            </a:fld>
            <a:endParaRPr lang="en-US">
              <a:latin typeface="Arial" charset="0"/>
            </a:endParaRPr>
          </a:p>
        </p:txBody>
      </p:sp>
    </p:spTree>
    <p:extLst>
      <p:ext uri="{BB962C8B-B14F-4D97-AF65-F5344CB8AC3E}">
        <p14:creationId xmlns:p14="http://schemas.microsoft.com/office/powerpoint/2010/main" val="276832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Pope Francis in his </a:t>
            </a:r>
            <a:r>
              <a:rPr lang="en-GB" i="0" dirty="0"/>
              <a:t>document</a:t>
            </a:r>
            <a:r>
              <a:rPr lang="en-GB" i="1" dirty="0"/>
              <a:t> </a:t>
            </a:r>
            <a:r>
              <a:rPr lang="en-GB" i="1" dirty="0" err="1"/>
              <a:t>Laudato</a:t>
            </a:r>
            <a:r>
              <a:rPr lang="en-GB" i="1" dirty="0"/>
              <a:t> Si’: Care of our Common Home</a:t>
            </a:r>
            <a:r>
              <a:rPr lang="en-GB" dirty="0"/>
              <a:t>, he asks everyone to work to protect the earth our common home. </a:t>
            </a:r>
          </a:p>
          <a:p>
            <a:endParaRPr lang="en-GB" dirty="0"/>
          </a:p>
          <a:p>
            <a:r>
              <a:rPr lang="en-GB" dirty="0"/>
              <a:t>This challenge can be addressed by the </a:t>
            </a:r>
            <a:r>
              <a:rPr lang="en-GB" i="1" dirty="0"/>
              <a:t>live</a:t>
            </a:r>
            <a:r>
              <a:rPr lang="en-GB" dirty="0"/>
              <a:t>simply award. </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2</a:t>
            </a:fld>
            <a:endParaRPr lang="en-US">
              <a:latin typeface="Arial" charset="0"/>
            </a:endParaRPr>
          </a:p>
        </p:txBody>
      </p:sp>
    </p:spTree>
    <p:extLst>
      <p:ext uri="{BB962C8B-B14F-4D97-AF65-F5344CB8AC3E}">
        <p14:creationId xmlns:p14="http://schemas.microsoft.com/office/powerpoint/2010/main" val="1107317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Lady of Lourdes in Southport is the first school to receive the </a:t>
            </a:r>
            <a:r>
              <a:rPr lang="en-GB" i="1" dirty="0" err="1"/>
              <a:t>live</a:t>
            </a:r>
            <a:r>
              <a:rPr lang="en-GB" dirty="0" err="1"/>
              <a:t>simply</a:t>
            </a:r>
            <a:r>
              <a:rPr lang="en-GB" dirty="0"/>
              <a:t> award.</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20</a:t>
            </a:fld>
            <a:endParaRPr lang="en-US">
              <a:latin typeface="Arial" charset="0"/>
            </a:endParaRPr>
          </a:p>
        </p:txBody>
      </p:sp>
    </p:spTree>
    <p:extLst>
      <p:ext uri="{BB962C8B-B14F-4D97-AF65-F5344CB8AC3E}">
        <p14:creationId xmlns:p14="http://schemas.microsoft.com/office/powerpoint/2010/main" val="3628911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Charlotte Bray as part of her CAFOD Step into the Gap programme worked through the Chaplaincy of Newman University but with involvement of the whole university to gain a livesimply award.</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21</a:t>
            </a:fld>
            <a:endParaRPr lang="en-US">
              <a:latin typeface="Arial" charset="0"/>
            </a:endParaRPr>
          </a:p>
        </p:txBody>
      </p:sp>
    </p:spTree>
    <p:extLst>
      <p:ext uri="{BB962C8B-B14F-4D97-AF65-F5344CB8AC3E}">
        <p14:creationId xmlns:p14="http://schemas.microsoft.com/office/powerpoint/2010/main" val="3823986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 Henry Morse parish in </a:t>
            </a:r>
            <a:r>
              <a:rPr lang="en-GB" dirty="0" err="1"/>
              <a:t>Diss</a:t>
            </a:r>
            <a:r>
              <a:rPr lang="en-GB" dirty="0"/>
              <a:t>, </a:t>
            </a:r>
            <a:r>
              <a:rPr lang="en-GB" dirty="0" err="1"/>
              <a:t>Norfork</a:t>
            </a:r>
            <a:r>
              <a:rPr lang="en-GB" dirty="0"/>
              <a:t> was the 25 </a:t>
            </a:r>
            <a:r>
              <a:rPr lang="en-GB" i="1" dirty="0"/>
              <a:t>live</a:t>
            </a:r>
            <a:r>
              <a:rPr lang="en-GB" dirty="0"/>
              <a:t>simply awardee. </a:t>
            </a:r>
          </a:p>
          <a:p>
            <a:endParaRPr lang="en-GB" dirty="0"/>
          </a:p>
          <a:p>
            <a:r>
              <a:rPr lang="en-GB" dirty="0"/>
              <a:t>They received press coverage both locally, in the diocese of East Anglia, and in the national Catholic press which inspired many others.</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22</a:t>
            </a:fld>
            <a:endParaRPr lang="en-US">
              <a:latin typeface="Arial" charset="0"/>
            </a:endParaRPr>
          </a:p>
        </p:txBody>
      </p:sp>
    </p:spTree>
    <p:extLst>
      <p:ext uri="{BB962C8B-B14F-4D97-AF65-F5344CB8AC3E}">
        <p14:creationId xmlns:p14="http://schemas.microsoft.com/office/powerpoint/2010/main" val="4175512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 I hope your parish or school chaplaincy or retreat centre is excited about taking up the </a:t>
            </a:r>
            <a:r>
              <a:rPr lang="en-GB" i="1" dirty="0"/>
              <a:t>live</a:t>
            </a:r>
            <a:r>
              <a:rPr lang="en-GB" dirty="0"/>
              <a:t>simply challenge. </a:t>
            </a:r>
          </a:p>
          <a:p>
            <a:endParaRPr lang="en-GB" dirty="0"/>
          </a:p>
          <a:p>
            <a:r>
              <a:rPr lang="en-GB" dirty="0"/>
              <a:t>Many active communities are already doing many of the actions that can qualify for a </a:t>
            </a:r>
            <a:r>
              <a:rPr lang="en-GB" i="1" dirty="0" err="1"/>
              <a:t>live</a:t>
            </a:r>
            <a:r>
              <a:rPr lang="en-GB" dirty="0" err="1"/>
              <a:t>simply</a:t>
            </a:r>
            <a:r>
              <a:rPr lang="en-GB" dirty="0"/>
              <a:t> award.</a:t>
            </a:r>
          </a:p>
          <a:p>
            <a:endParaRPr lang="en-GB" dirty="0"/>
          </a:p>
          <a:p>
            <a:r>
              <a:rPr lang="en-GB" dirty="0"/>
              <a:t>Once you decide to look into the </a:t>
            </a:r>
            <a:r>
              <a:rPr lang="en-GB" i="1" dirty="0" err="1"/>
              <a:t>live</a:t>
            </a:r>
            <a:r>
              <a:rPr lang="en-GB" dirty="0" err="1"/>
              <a:t>simply</a:t>
            </a:r>
            <a:r>
              <a:rPr lang="en-GB" dirty="0"/>
              <a:t> award scheme, do sign up right away to start using the resources and to join the e-group. This way, you will get access to current information and gain support from others working on the award, as well as from CAFOD.</a:t>
            </a:r>
          </a:p>
          <a:p>
            <a:endParaRPr lang="en-GB" dirty="0"/>
          </a:p>
          <a:p>
            <a:r>
              <a:rPr lang="en-GB" dirty="0"/>
              <a:t>If you have any questions, please email livesimplyaward@cafod.org.uk or telephone Maria Elena Arana on 0207 095 5417. </a:t>
            </a:r>
          </a:p>
          <a:p>
            <a:endParaRPr lang="en-GB" dirty="0"/>
          </a:p>
          <a:p>
            <a:r>
              <a:rPr lang="en-GB" dirty="0"/>
              <a:t>If you want to be in touch with someone more local, do contact your CAFOD volunteer centre. </a:t>
            </a:r>
          </a:p>
          <a:p>
            <a:endParaRPr lang="en-GB" dirty="0"/>
          </a:p>
          <a:p>
            <a:r>
              <a:rPr lang="en-GB" dirty="0"/>
              <a:t>Thank you for listening. </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23</a:t>
            </a:fld>
            <a:endParaRPr lang="en-US">
              <a:latin typeface="Arial" charset="0"/>
            </a:endParaRPr>
          </a:p>
        </p:txBody>
      </p:sp>
    </p:spTree>
    <p:extLst>
      <p:ext uri="{BB962C8B-B14F-4D97-AF65-F5344CB8AC3E}">
        <p14:creationId xmlns:p14="http://schemas.microsoft.com/office/powerpoint/2010/main" val="130752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i="1" dirty="0"/>
              <a:t>live</a:t>
            </a:r>
            <a:r>
              <a:rPr lang="en-GB" dirty="0"/>
              <a:t>simply principles were first developed out of another Pope’s contribution to Catholic Social Teaching. Pope Paul VI wrote </a:t>
            </a:r>
            <a:r>
              <a:rPr lang="en-GB" i="1" dirty="0"/>
              <a:t>On the development of peoples</a:t>
            </a:r>
            <a:r>
              <a:rPr lang="en-GB" dirty="0"/>
              <a:t> in 1967.</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3</a:t>
            </a:fld>
            <a:endParaRPr lang="en-US">
              <a:latin typeface="Arial" charset="0"/>
            </a:endParaRPr>
          </a:p>
        </p:txBody>
      </p:sp>
    </p:spTree>
    <p:extLst>
      <p:ext uri="{BB962C8B-B14F-4D97-AF65-F5344CB8AC3E}">
        <p14:creationId xmlns:p14="http://schemas.microsoft.com/office/powerpoint/2010/main" val="76150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EF935-AEEF-4115-9CCB-724BD87C28D8}" type="slidenum">
              <a:rPr lang="en-US"/>
              <a:pPr/>
              <a:t>4</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GB" dirty="0"/>
              <a:t>And Early Church teachings also contribute to our thinking on </a:t>
            </a:r>
            <a:r>
              <a:rPr lang="en-GB" i="1" dirty="0"/>
              <a:t>live</a:t>
            </a:r>
            <a:r>
              <a:rPr lang="en-GB" dirty="0"/>
              <a:t>simply. “The person who has the goods of this world and sees their brother or sister in need and closes their heart to them, how does the love of God abide in them?” (1 John 3:13)</a:t>
            </a:r>
          </a:p>
          <a:p>
            <a:endParaRPr lang="en-GB" dirty="0"/>
          </a:p>
          <a:p>
            <a:r>
              <a:rPr lang="en-GB" dirty="0"/>
              <a:t>“Would that all those who profess to be followers of Christ might heed His plea: ‘I was hungry and you gave me to eat…., thirsty and you gave me drink, a stranger and you welcomed me, naked and you clothed me, sick and you visited me, a prisoner and you came to see me….’”  (Matthew 25:35)</a:t>
            </a:r>
          </a:p>
          <a:p>
            <a:endParaRPr lang="en-GB" dirty="0"/>
          </a:p>
          <a:p>
            <a:r>
              <a:rPr lang="en-GB" dirty="0"/>
              <a:t>Very challenging – when we take the clothes we don’t want anymore to a charity shop, St Ambrose would ask us what we were doing with so many extra clothes in the first place! St Ambrose is quoted in </a:t>
            </a:r>
            <a:r>
              <a:rPr lang="en-GB" dirty="0" err="1"/>
              <a:t>Popolorum</a:t>
            </a:r>
            <a:r>
              <a:rPr lang="en-GB" dirty="0"/>
              <a:t> </a:t>
            </a:r>
            <a:r>
              <a:rPr lang="en-GB" dirty="0" err="1"/>
              <a:t>Progressio</a:t>
            </a:r>
            <a:r>
              <a:rPr lang="en-GB" dirty="0"/>
              <a:t>/ On the Development of Peoples 23.</a:t>
            </a:r>
          </a:p>
          <a:p>
            <a:endParaRPr lang="en-US" dirty="0"/>
          </a:p>
        </p:txBody>
      </p:sp>
    </p:spTree>
    <p:extLst>
      <p:ext uri="{BB962C8B-B14F-4D97-AF65-F5344CB8AC3E}">
        <p14:creationId xmlns:p14="http://schemas.microsoft.com/office/powerpoint/2010/main" val="138039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425DB-ECA2-41F0-8B93-2DAEF30DE2CB}" type="slidenum">
              <a:rPr lang="en-US"/>
              <a:pPr/>
              <a:t>5</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We asked some theologians from this country to reread </a:t>
            </a:r>
            <a:r>
              <a:rPr lang="en-GB" i="1" dirty="0" err="1"/>
              <a:t>Populorum</a:t>
            </a:r>
            <a:r>
              <a:rPr lang="en-GB" i="1" dirty="0"/>
              <a:t> </a:t>
            </a:r>
            <a:r>
              <a:rPr lang="en-GB" i="1" dirty="0" err="1"/>
              <a:t>Progressio</a:t>
            </a:r>
            <a:r>
              <a:rPr lang="en-GB" i="1" dirty="0"/>
              <a:t> </a:t>
            </a:r>
            <a:r>
              <a:rPr lang="en-GB" dirty="0"/>
              <a:t>and to focus on what the key message was…they felt it was this…. </a:t>
            </a:r>
          </a:p>
          <a:p>
            <a:endParaRPr lang="en-GB" dirty="0"/>
          </a:p>
          <a:p>
            <a:r>
              <a:rPr lang="en-GB" dirty="0"/>
              <a:t>Live simply was not just a CAFOD initiative…. </a:t>
            </a:r>
          </a:p>
          <a:p>
            <a:endParaRPr lang="en-GB" dirty="0"/>
          </a:p>
          <a:p>
            <a:r>
              <a:rPr lang="en-GB" dirty="0" err="1"/>
              <a:t>Popolorum</a:t>
            </a:r>
            <a:r>
              <a:rPr lang="en-GB" dirty="0"/>
              <a:t>  </a:t>
            </a:r>
            <a:r>
              <a:rPr lang="en-GB" dirty="0" err="1"/>
              <a:t>Progressio</a:t>
            </a:r>
            <a:r>
              <a:rPr lang="en-GB" dirty="0"/>
              <a:t>, on the Development of Peoples a key piece of Catholic Social teaching written by Pope Paul VI in 1967 was not just about economics but about wholistic development.</a:t>
            </a:r>
          </a:p>
          <a:p>
            <a:endParaRPr lang="en-GB" dirty="0"/>
          </a:p>
          <a:p>
            <a:r>
              <a:rPr lang="en-GB" dirty="0"/>
              <a:t>And out of this grew the Livesimply principles which led to the livesimply campaign movement and network.  And out of this grew the livesimply Award.</a:t>
            </a:r>
          </a:p>
          <a:p>
            <a:endParaRPr lang="en-GB" dirty="0"/>
          </a:p>
        </p:txBody>
      </p:sp>
    </p:spTree>
    <p:extLst>
      <p:ext uri="{BB962C8B-B14F-4D97-AF65-F5344CB8AC3E}">
        <p14:creationId xmlns:p14="http://schemas.microsoft.com/office/powerpoint/2010/main" val="339861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a:solidFill>
                  <a:schemeClr val="tx1"/>
                </a:solidFill>
                <a:latin typeface="Verdana" pitchFamily="34" charset="0"/>
                <a:ea typeface="+mn-ea"/>
                <a:cs typeface="+mn-cs"/>
              </a:rPr>
              <a:t>We have heard that phrase I’m sure so many times. And no doubt we do consider what life is like for the poorest in the developing world. </a:t>
            </a:r>
          </a:p>
          <a:p>
            <a:endParaRPr lang="en-GB" sz="1200" kern="1200" baseline="0" dirty="0">
              <a:solidFill>
                <a:schemeClr val="tx1"/>
              </a:solidFill>
              <a:latin typeface="Verdana" pitchFamily="34" charset="0"/>
              <a:ea typeface="+mn-ea"/>
              <a:cs typeface="+mn-cs"/>
            </a:endParaRPr>
          </a:p>
          <a:p>
            <a:r>
              <a:rPr lang="en-GB" sz="1200" kern="1200" baseline="0" dirty="0">
                <a:solidFill>
                  <a:schemeClr val="tx1"/>
                </a:solidFill>
                <a:latin typeface="Verdana" pitchFamily="34" charset="0"/>
                <a:ea typeface="+mn-ea"/>
                <a:cs typeface="+mn-cs"/>
              </a:rPr>
              <a:t>One of our motivations for the </a:t>
            </a:r>
            <a:r>
              <a:rPr lang="en-GB" sz="1200" i="1" kern="1200" baseline="0" dirty="0">
                <a:solidFill>
                  <a:schemeClr val="tx1"/>
                </a:solidFill>
                <a:latin typeface="Verdana" pitchFamily="34" charset="0"/>
                <a:ea typeface="+mn-ea"/>
                <a:cs typeface="+mn-cs"/>
              </a:rPr>
              <a:t>live</a:t>
            </a:r>
            <a:r>
              <a:rPr lang="en-GB" sz="1200" kern="1200" baseline="0" dirty="0">
                <a:solidFill>
                  <a:schemeClr val="tx1"/>
                </a:solidFill>
                <a:latin typeface="Verdana" pitchFamily="34" charset="0"/>
                <a:ea typeface="+mn-ea"/>
                <a:cs typeface="+mn-cs"/>
              </a:rPr>
              <a:t>simply award scheme has been the reality of the state of the world for the poorest one billion people on earth. </a:t>
            </a:r>
          </a:p>
          <a:p>
            <a:endParaRPr lang="en-GB" sz="1200" kern="1200" baseline="0" dirty="0">
              <a:solidFill>
                <a:schemeClr val="tx1"/>
              </a:solidFill>
              <a:latin typeface="Verdana" pitchFamily="34" charset="0"/>
              <a:ea typeface="+mn-ea"/>
              <a:cs typeface="+mn-cs"/>
            </a:endParaRPr>
          </a:p>
          <a:p>
            <a:pPr marL="0" indent="0">
              <a:buNone/>
            </a:pPr>
            <a:r>
              <a:rPr lang="en-GB" sz="1200" kern="1200" baseline="0" dirty="0">
                <a:solidFill>
                  <a:schemeClr val="tx1"/>
                </a:solidFill>
                <a:latin typeface="Verdana" pitchFamily="34" charset="0"/>
                <a:ea typeface="+mn-ea"/>
                <a:cs typeface="+mn-cs"/>
              </a:rPr>
              <a:t>If the whole world consumed the earth’s resources at the current rate of the average person in Britain, we would need three planets. </a:t>
            </a:r>
          </a:p>
          <a:p>
            <a:pPr marL="0" indent="0">
              <a:buNone/>
            </a:pPr>
            <a:endParaRPr lang="en-GB" sz="1200" kern="1200" baseline="0" dirty="0">
              <a:solidFill>
                <a:schemeClr val="tx1"/>
              </a:solidFill>
              <a:latin typeface="Verdana" pitchFamily="34" charset="0"/>
              <a:ea typeface="+mn-ea"/>
              <a:cs typeface="+mn-cs"/>
            </a:endParaRPr>
          </a:p>
          <a:p>
            <a:pPr marL="228600" indent="-228600">
              <a:buAutoNum type="arabicPeriod"/>
            </a:pPr>
            <a:endParaRPr lang="en-GB" sz="1200" kern="1200" baseline="0" dirty="0">
              <a:solidFill>
                <a:schemeClr val="tx1"/>
              </a:solidFill>
              <a:latin typeface="Verdana"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267E4DE1-AB9E-45C6-9AC1-4417D3A8DD60}" type="slidenum">
              <a:rPr lang="en-US" smtClean="0"/>
              <a:pPr>
                <a:defRPr/>
              </a:pPr>
              <a:t>6</a:t>
            </a:fld>
            <a:endParaRPr lang="en-US">
              <a:latin typeface="Arial" charset="0"/>
            </a:endParaRPr>
          </a:p>
        </p:txBody>
      </p:sp>
    </p:spTree>
    <p:extLst>
      <p:ext uri="{BB962C8B-B14F-4D97-AF65-F5344CB8AC3E}">
        <p14:creationId xmlns:p14="http://schemas.microsoft.com/office/powerpoint/2010/main" val="177978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defRPr/>
            </a:pPr>
            <a:r>
              <a:rPr lang="en-GB" dirty="0"/>
              <a:t>There are many reasons to undertake the </a:t>
            </a:r>
            <a:r>
              <a:rPr lang="en-GB" i="1" dirty="0"/>
              <a:t>live</a:t>
            </a:r>
            <a:r>
              <a:rPr lang="en-GB" dirty="0"/>
              <a:t>simply award. </a:t>
            </a:r>
          </a:p>
          <a:p>
            <a:pPr marL="228600" indent="-228600">
              <a:defRPr/>
            </a:pPr>
            <a:endParaRPr lang="en-GB" dirty="0"/>
          </a:p>
          <a:p>
            <a:pPr marL="228600" indent="-228600">
              <a:defRPr/>
            </a:pPr>
            <a:r>
              <a:rPr lang="en-GB" dirty="0"/>
              <a:t>Taking up Pope Francis’ challenge to work for justice peace and caring for creation. </a:t>
            </a:r>
          </a:p>
          <a:p>
            <a:pPr marL="228600" indent="-228600">
              <a:defRPr/>
            </a:pPr>
            <a:endParaRPr lang="en-GB" dirty="0"/>
          </a:p>
          <a:p>
            <a:pPr marL="228600" indent="-228600">
              <a:defRPr/>
            </a:pPr>
            <a:r>
              <a:rPr lang="en-GB" dirty="0"/>
              <a:t>Recognising all the work our communities are doing. </a:t>
            </a:r>
          </a:p>
          <a:p>
            <a:pPr marL="228600" indent="-228600">
              <a:defRPr/>
            </a:pPr>
            <a:endParaRPr lang="en-GB" dirty="0"/>
          </a:p>
          <a:p>
            <a:pPr marL="228600" indent="-228600">
              <a:defRPr/>
            </a:pPr>
            <a:r>
              <a:rPr lang="en-GB" dirty="0"/>
              <a:t>Bringing the parish or school community together. </a:t>
            </a:r>
          </a:p>
          <a:p>
            <a:pPr marL="228600" indent="-228600">
              <a:defRPr/>
            </a:pPr>
            <a:endParaRPr lang="en-GB" dirty="0"/>
          </a:p>
          <a:p>
            <a:pPr marL="228600" indent="-228600">
              <a:defRPr/>
            </a:pPr>
            <a:r>
              <a:rPr lang="en-GB" dirty="0"/>
              <a:t>Achieving more by working together and showing leadership in the Catholic community.</a:t>
            </a:r>
          </a:p>
          <a:p>
            <a:pPr marL="228600" indent="-228600">
              <a:defRPr/>
            </a:pPr>
            <a:endParaRPr lang="en-GB" dirty="0"/>
          </a:p>
          <a:p>
            <a:pPr>
              <a:defRPr/>
            </a:pPr>
            <a:endParaRPr lang="en-GB" dirty="0"/>
          </a:p>
        </p:txBody>
      </p:sp>
      <p:sp>
        <p:nvSpPr>
          <p:cNvPr id="4" name="Slide Number Placeholder 3"/>
          <p:cNvSpPr>
            <a:spLocks noGrp="1"/>
          </p:cNvSpPr>
          <p:nvPr>
            <p:ph type="sldNum" sz="quarter" idx="5"/>
          </p:nvPr>
        </p:nvSpPr>
        <p:spPr/>
        <p:txBody>
          <a:bodyPr/>
          <a:lstStyle/>
          <a:p>
            <a:pPr>
              <a:defRPr/>
            </a:pPr>
            <a:fld id="{137F23DB-3898-40E4-8F69-01DDD699D97E}" type="slidenum">
              <a:rPr lang="en-US" smtClean="0"/>
              <a:pPr>
                <a:defRPr/>
              </a:pPr>
              <a:t>7</a:t>
            </a:fld>
            <a:endParaRPr lang="en-US">
              <a:latin typeface="Arial" charset="0"/>
            </a:endParaRPr>
          </a:p>
        </p:txBody>
      </p:sp>
    </p:spTree>
    <p:extLst>
      <p:ext uri="{BB962C8B-B14F-4D97-AF65-F5344CB8AC3E}">
        <p14:creationId xmlns:p14="http://schemas.microsoft.com/office/powerpoint/2010/main" val="920384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Our Bishops tell us that in working together we can all have a big impact on our world. </a:t>
            </a:r>
          </a:p>
          <a:p>
            <a:endParaRPr lang="en-GB" dirty="0"/>
          </a:p>
          <a:p>
            <a:r>
              <a:rPr lang="en-GB" dirty="0"/>
              <a:t>Our communities can contribute in so many different ways. </a:t>
            </a:r>
          </a:p>
          <a:p>
            <a:endParaRPr lang="en-GB" dirty="0"/>
          </a:p>
          <a:p>
            <a:r>
              <a:rPr lang="en-GB" dirty="0"/>
              <a:t>For example, this group at the Cathedral of St John the Evangelist, Norwich put together knapsacks for refugees.  </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8</a:t>
            </a:fld>
            <a:endParaRPr lang="en-US">
              <a:latin typeface="Arial" charset="0"/>
            </a:endParaRPr>
          </a:p>
        </p:txBody>
      </p:sp>
    </p:spTree>
    <p:extLst>
      <p:ext uri="{BB962C8B-B14F-4D97-AF65-F5344CB8AC3E}">
        <p14:creationId xmlns:p14="http://schemas.microsoft.com/office/powerpoint/2010/main" val="311103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St Benedict’s Garforth in the Leeds diocese, like so many </a:t>
            </a:r>
            <a:r>
              <a:rPr lang="en-GB" i="1" dirty="0" err="1"/>
              <a:t>live</a:t>
            </a:r>
            <a:r>
              <a:rPr lang="en-GB" dirty="0" err="1"/>
              <a:t>simply</a:t>
            </a:r>
            <a:r>
              <a:rPr lang="en-GB" dirty="0"/>
              <a:t> parishes, have internalised the key principles living more simply, sustainably and in solidarity with poor communities. </a:t>
            </a:r>
          </a:p>
          <a:p>
            <a:endParaRPr lang="en-GB" dirty="0"/>
          </a:p>
          <a:p>
            <a:r>
              <a:rPr lang="en-GB" dirty="0"/>
              <a:t>Trish in the pink jacket is the coordinator. She has also given talks and supported other parishes nearby in their </a:t>
            </a:r>
            <a:r>
              <a:rPr lang="en-GB" i="1" dirty="0"/>
              <a:t>live</a:t>
            </a:r>
            <a:r>
              <a:rPr lang="en-GB" dirty="0"/>
              <a:t>simply challenges.</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9</a:t>
            </a:fld>
            <a:endParaRPr lang="en-US">
              <a:latin typeface="Arial" charset="0"/>
            </a:endParaRPr>
          </a:p>
        </p:txBody>
      </p:sp>
    </p:spTree>
    <p:extLst>
      <p:ext uri="{BB962C8B-B14F-4D97-AF65-F5344CB8AC3E}">
        <p14:creationId xmlns:p14="http://schemas.microsoft.com/office/powerpoint/2010/main" val="2773004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46100" y="6311900"/>
            <a:ext cx="3492500" cy="365125"/>
          </a:xfrm>
          <a:prstGeom prst="rect">
            <a:avLst/>
          </a:prstGeom>
          <a:noFill/>
          <a:ln w="9525">
            <a:noFill/>
            <a:miter lim="800000"/>
            <a:headEnd/>
            <a:tailEnd/>
          </a:ln>
          <a:effectLst/>
        </p:spPr>
        <p:txBody>
          <a:bodyPr lIns="0" tIns="0" rIns="0" bIns="0">
            <a:spAutoFit/>
          </a:bodyPr>
          <a:lstStyle/>
          <a:p>
            <a:pPr algn="l">
              <a:spcBef>
                <a:spcPct val="50000"/>
              </a:spcBef>
              <a:defRPr/>
            </a:pPr>
            <a:endParaRPr lang="en-US">
              <a:latin typeface="Arial" charset="0"/>
            </a:endParaRPr>
          </a:p>
        </p:txBody>
      </p:sp>
      <p:sp>
        <p:nvSpPr>
          <p:cNvPr id="5" name="Text Box 16"/>
          <p:cNvSpPr txBox="1">
            <a:spLocks noChangeArrowheads="1"/>
          </p:cNvSpPr>
          <p:nvPr/>
        </p:nvSpPr>
        <p:spPr bwMode="auto">
          <a:xfrm>
            <a:off x="6210300" y="411163"/>
            <a:ext cx="2282825" cy="247650"/>
          </a:xfrm>
          <a:prstGeom prst="rect">
            <a:avLst/>
          </a:prstGeom>
          <a:noFill/>
          <a:ln w="9525">
            <a:noFill/>
            <a:miter lim="800000"/>
            <a:headEnd/>
            <a:tailEnd/>
          </a:ln>
          <a:effectLst/>
        </p:spPr>
        <p:txBody>
          <a:bodyPr lIns="0" tIns="0" rIns="0" bIns="0">
            <a:spAutoFit/>
          </a:bodyPr>
          <a:lstStyle/>
          <a:p>
            <a:pPr algn="r">
              <a:spcBef>
                <a:spcPct val="50000"/>
              </a:spcBef>
              <a:defRPr/>
            </a:pPr>
            <a:r>
              <a:rPr lang="en-US" sz="1600">
                <a:solidFill>
                  <a:schemeClr val="bg1"/>
                </a:solidFill>
              </a:rPr>
              <a:t>www.cafod.org.uk</a:t>
            </a:r>
          </a:p>
        </p:txBody>
      </p:sp>
      <p:sp>
        <p:nvSpPr>
          <p:cNvPr id="6" name="Text Box 30"/>
          <p:cNvSpPr txBox="1">
            <a:spLocks noChangeArrowheads="1"/>
          </p:cNvSpPr>
          <p:nvPr/>
        </p:nvSpPr>
        <p:spPr bwMode="auto">
          <a:xfrm>
            <a:off x="825500" y="6289675"/>
            <a:ext cx="4205288" cy="304800"/>
          </a:xfrm>
          <a:prstGeom prst="rect">
            <a:avLst/>
          </a:prstGeom>
          <a:noFill/>
          <a:ln w="9525">
            <a:noFill/>
            <a:miter lim="800000"/>
            <a:headEnd/>
            <a:tailEnd/>
          </a:ln>
          <a:effectLst/>
        </p:spPr>
        <p:txBody>
          <a:bodyPr lIns="0" tIns="0" rIns="0" bIns="0">
            <a:spAutoFit/>
          </a:bodyPr>
          <a:lstStyle/>
          <a:p>
            <a:pPr algn="l">
              <a:spcBef>
                <a:spcPct val="50000"/>
              </a:spcBef>
              <a:defRPr/>
            </a:pPr>
            <a:r>
              <a:rPr lang="en-US" sz="2000" dirty="0">
                <a:solidFill>
                  <a:srgbClr val="000000"/>
                </a:solidFill>
              </a:rPr>
              <a:t>cafod.org.uk</a:t>
            </a:r>
            <a:endParaRPr lang="en-US" sz="2000" dirty="0">
              <a:solidFill>
                <a:srgbClr val="000000"/>
              </a:solidFill>
              <a:latin typeface="Trebuchet MS" pitchFamily="34" charset="0"/>
            </a:endParaRPr>
          </a:p>
        </p:txBody>
      </p:sp>
      <p:pic>
        <p:nvPicPr>
          <p:cNvPr id="7" name="Picture 31"/>
          <p:cNvPicPr>
            <a:picLocks noChangeAspect="1" noChangeArrowheads="1"/>
          </p:cNvPicPr>
          <p:nvPr/>
        </p:nvPicPr>
        <p:blipFill>
          <a:blip r:embed="rId2" cstate="print"/>
          <a:srcRect/>
          <a:stretch>
            <a:fillRect/>
          </a:stretch>
        </p:blipFill>
        <p:spPr bwMode="auto">
          <a:xfrm>
            <a:off x="0" y="0"/>
            <a:ext cx="9144000" cy="1038225"/>
          </a:xfrm>
          <a:prstGeom prst="rect">
            <a:avLst/>
          </a:prstGeom>
          <a:noFill/>
          <a:ln w="9525">
            <a:noFill/>
            <a:miter lim="800000"/>
            <a:headEnd/>
            <a:tailEnd/>
          </a:ln>
        </p:spPr>
      </p:pic>
      <p:sp>
        <p:nvSpPr>
          <p:cNvPr id="14338" name="Rectangle 2"/>
          <p:cNvSpPr>
            <a:spLocks noGrp="1" noChangeArrowheads="1"/>
          </p:cNvSpPr>
          <p:nvPr>
            <p:ph type="ctrTitle"/>
          </p:nvPr>
        </p:nvSpPr>
        <p:spPr>
          <a:xfrm>
            <a:off x="768350" y="2384425"/>
            <a:ext cx="5848350" cy="2030413"/>
          </a:xfrm>
        </p:spPr>
        <p:txBody>
          <a:bodyPr anchor="t"/>
          <a:lstStyle>
            <a:lvl1pPr>
              <a:defRPr sz="5000">
                <a:solidFill>
                  <a:srgbClr val="000000"/>
                </a:solidFill>
              </a:defRPr>
            </a:lvl1pPr>
          </a:lstStyle>
          <a:p>
            <a:r>
              <a:rPr lang="en-US"/>
              <a:t>Click to edit Master title style</a:t>
            </a:r>
          </a:p>
        </p:txBody>
      </p:sp>
      <p:sp>
        <p:nvSpPr>
          <p:cNvPr id="14339" name="Rectangle 3"/>
          <p:cNvSpPr>
            <a:spLocks noGrp="1" noChangeArrowheads="1"/>
          </p:cNvSpPr>
          <p:nvPr>
            <p:ph type="subTitle" idx="1"/>
          </p:nvPr>
        </p:nvSpPr>
        <p:spPr>
          <a:xfrm>
            <a:off x="806450" y="4535488"/>
            <a:ext cx="5848350" cy="1373187"/>
          </a:xfrm>
        </p:spPr>
        <p:txBody>
          <a:bodyPr rIns="0"/>
          <a:lstStyle>
            <a:lvl1pPr marL="0" indent="0">
              <a:spcAft>
                <a:spcPct val="0"/>
              </a:spcAft>
              <a:buFont typeface="Times" charset="0"/>
              <a:buNone/>
              <a:defRPr sz="2600">
                <a:solidFill>
                  <a:schemeClr val="tx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0"/>
            <a:ext cx="1962150" cy="6019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1350" y="0"/>
            <a:ext cx="5737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600200"/>
            <a:ext cx="4038600" cy="4525963"/>
          </a:xfrm>
        </p:spPr>
        <p:txBody>
          <a:bodyPr/>
          <a:lstStyle/>
          <a:p>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31BE098-CE02-4059-85A5-28B66A78144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57200" y="1600200"/>
            <a:ext cx="4038600" cy="4525963"/>
          </a:xfrm>
        </p:spPr>
        <p:txBody>
          <a:bodyPr/>
          <a:lstStyle/>
          <a:p>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60D48CC-566B-4D8A-8003-18BC2988A4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1350" y="1533525"/>
            <a:ext cx="3849688"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533525"/>
            <a:ext cx="384968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1350" y="0"/>
            <a:ext cx="7851775" cy="15335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641350" y="1533525"/>
            <a:ext cx="7851775" cy="4486275"/>
          </a:xfrm>
          <a:prstGeom prst="rect">
            <a:avLst/>
          </a:prstGeom>
          <a:noFill/>
          <a:ln w="9525">
            <a:noFill/>
            <a:miter lim="800000"/>
            <a:headEnd/>
            <a:tailEnd/>
          </a:ln>
        </p:spPr>
        <p:txBody>
          <a:bodyPr vert="horz" wrap="square" lIns="0" tIns="0" rIns="108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8" name="Picture 143"/>
          <p:cNvPicPr>
            <a:picLocks noChangeAspect="1" noChangeArrowheads="1"/>
          </p:cNvPicPr>
          <p:nvPr/>
        </p:nvPicPr>
        <p:blipFill>
          <a:blip r:embed="rId15" cstate="print"/>
          <a:srcRect/>
          <a:stretch>
            <a:fillRect/>
          </a:stretch>
        </p:blipFill>
        <p:spPr bwMode="auto">
          <a:xfrm>
            <a:off x="0" y="6321425"/>
            <a:ext cx="9144000"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l" rtl="0" eaLnBrk="1" fontAlgn="base" hangingPunct="1">
        <a:spcBef>
          <a:spcPct val="0"/>
        </a:spcBef>
        <a:spcAft>
          <a:spcPct val="0"/>
        </a:spcAft>
        <a:defRPr sz="3400">
          <a:solidFill>
            <a:srgbClr val="0070AD"/>
          </a:solidFill>
          <a:latin typeface="+mj-lt"/>
          <a:ea typeface="+mj-ea"/>
          <a:cs typeface="+mj-cs"/>
        </a:defRPr>
      </a:lvl1pPr>
      <a:lvl2pPr algn="l" rtl="0" eaLnBrk="1" fontAlgn="base" hangingPunct="1">
        <a:spcBef>
          <a:spcPct val="0"/>
        </a:spcBef>
        <a:spcAft>
          <a:spcPct val="0"/>
        </a:spcAft>
        <a:defRPr sz="3400">
          <a:solidFill>
            <a:srgbClr val="0070AD"/>
          </a:solidFill>
          <a:latin typeface="Verdana" pitchFamily="34" charset="0"/>
        </a:defRPr>
      </a:lvl2pPr>
      <a:lvl3pPr algn="l" rtl="0" eaLnBrk="1" fontAlgn="base" hangingPunct="1">
        <a:spcBef>
          <a:spcPct val="0"/>
        </a:spcBef>
        <a:spcAft>
          <a:spcPct val="0"/>
        </a:spcAft>
        <a:defRPr sz="3400">
          <a:solidFill>
            <a:srgbClr val="0070AD"/>
          </a:solidFill>
          <a:latin typeface="Verdana" pitchFamily="34" charset="0"/>
        </a:defRPr>
      </a:lvl3pPr>
      <a:lvl4pPr algn="l" rtl="0" eaLnBrk="1" fontAlgn="base" hangingPunct="1">
        <a:spcBef>
          <a:spcPct val="0"/>
        </a:spcBef>
        <a:spcAft>
          <a:spcPct val="0"/>
        </a:spcAft>
        <a:defRPr sz="3400">
          <a:solidFill>
            <a:srgbClr val="0070AD"/>
          </a:solidFill>
          <a:latin typeface="Verdana" pitchFamily="34" charset="0"/>
        </a:defRPr>
      </a:lvl4pPr>
      <a:lvl5pPr algn="l" rtl="0" eaLnBrk="1" fontAlgn="base" hangingPunct="1">
        <a:spcBef>
          <a:spcPct val="0"/>
        </a:spcBef>
        <a:spcAft>
          <a:spcPct val="0"/>
        </a:spcAft>
        <a:defRPr sz="3400">
          <a:solidFill>
            <a:srgbClr val="0070AD"/>
          </a:solidFill>
          <a:latin typeface="Verdana" pitchFamily="34" charset="0"/>
        </a:defRPr>
      </a:lvl5pPr>
      <a:lvl6pPr marL="457200" algn="l" rtl="0" eaLnBrk="1" fontAlgn="base" hangingPunct="1">
        <a:spcBef>
          <a:spcPct val="0"/>
        </a:spcBef>
        <a:spcAft>
          <a:spcPct val="0"/>
        </a:spcAft>
        <a:defRPr sz="3400">
          <a:solidFill>
            <a:srgbClr val="0070AD"/>
          </a:solidFill>
          <a:latin typeface="Verdana" pitchFamily="34" charset="0"/>
        </a:defRPr>
      </a:lvl6pPr>
      <a:lvl7pPr marL="914400" algn="l" rtl="0" eaLnBrk="1" fontAlgn="base" hangingPunct="1">
        <a:spcBef>
          <a:spcPct val="0"/>
        </a:spcBef>
        <a:spcAft>
          <a:spcPct val="0"/>
        </a:spcAft>
        <a:defRPr sz="3400">
          <a:solidFill>
            <a:srgbClr val="0070AD"/>
          </a:solidFill>
          <a:latin typeface="Verdana" pitchFamily="34" charset="0"/>
        </a:defRPr>
      </a:lvl7pPr>
      <a:lvl8pPr marL="1371600" algn="l" rtl="0" eaLnBrk="1" fontAlgn="base" hangingPunct="1">
        <a:spcBef>
          <a:spcPct val="0"/>
        </a:spcBef>
        <a:spcAft>
          <a:spcPct val="0"/>
        </a:spcAft>
        <a:defRPr sz="3400">
          <a:solidFill>
            <a:srgbClr val="0070AD"/>
          </a:solidFill>
          <a:latin typeface="Verdana" pitchFamily="34" charset="0"/>
        </a:defRPr>
      </a:lvl8pPr>
      <a:lvl9pPr marL="1828800" algn="l" rtl="0" eaLnBrk="1" fontAlgn="base" hangingPunct="1">
        <a:spcBef>
          <a:spcPct val="0"/>
        </a:spcBef>
        <a:spcAft>
          <a:spcPct val="0"/>
        </a:spcAft>
        <a:defRPr sz="3400">
          <a:solidFill>
            <a:srgbClr val="0070AD"/>
          </a:solidFill>
          <a:latin typeface="Verdana" pitchFamily="34" charset="0"/>
        </a:defRPr>
      </a:lvl9pPr>
    </p:titleStyle>
    <p:bodyStyle>
      <a:lvl1pPr marL="287338" indent="-287338" algn="l" rtl="0" eaLnBrk="1" fontAlgn="base" hangingPunct="1">
        <a:spcBef>
          <a:spcPct val="0"/>
        </a:spcBef>
        <a:spcAft>
          <a:spcPct val="50000"/>
        </a:spcAft>
        <a:buClr>
          <a:srgbClr val="AACB2A"/>
        </a:buClr>
        <a:buFont typeface="Times" charset="0"/>
        <a:buChar char="•"/>
        <a:defRPr sz="2200">
          <a:solidFill>
            <a:srgbClr val="000000"/>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D22AAE-467F-49FF-812A-A08DE5740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86997"/>
            <a:ext cx="9144000" cy="1549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41350" y="419100"/>
            <a:ext cx="7851775" cy="838200"/>
          </a:xfrm>
        </p:spPr>
        <p:txBody>
          <a:bodyPr/>
          <a:lstStyle/>
          <a:p>
            <a:pPr eaLnBrk="1" hangingPunct="1"/>
            <a:r>
              <a:rPr lang="en-GB" sz="3000" dirty="0"/>
              <a:t>Who is organising the </a:t>
            </a:r>
            <a:r>
              <a:rPr lang="en-GB" sz="3000" i="1" dirty="0" err="1"/>
              <a:t>live</a:t>
            </a:r>
            <a:r>
              <a:rPr lang="en-GB" sz="3000" dirty="0" err="1"/>
              <a:t>simply</a:t>
            </a:r>
            <a:r>
              <a:rPr lang="en-GB" sz="3000" dirty="0"/>
              <a:t> award?</a:t>
            </a:r>
          </a:p>
        </p:txBody>
      </p:sp>
      <p:sp>
        <p:nvSpPr>
          <p:cNvPr id="8195" name="Content Placeholder 3"/>
          <p:cNvSpPr>
            <a:spLocks noGrp="1"/>
          </p:cNvSpPr>
          <p:nvPr>
            <p:ph idx="1"/>
          </p:nvPr>
        </p:nvSpPr>
        <p:spPr>
          <a:xfrm>
            <a:off x="641349" y="1536999"/>
            <a:ext cx="7851775" cy="4486275"/>
          </a:xfrm>
        </p:spPr>
        <p:txBody>
          <a:bodyPr/>
          <a:lstStyle/>
          <a:p>
            <a:r>
              <a:rPr lang="en-GB" sz="2400" dirty="0"/>
              <a:t>CAFOD </a:t>
            </a:r>
          </a:p>
          <a:p>
            <a:pPr eaLnBrk="1" hangingPunct="1"/>
            <a:r>
              <a:rPr lang="en-GB" sz="2400" dirty="0"/>
              <a:t>Supported by the </a:t>
            </a:r>
            <a:r>
              <a:rPr lang="en-GB" sz="2400" i="1" dirty="0"/>
              <a:t>live</a:t>
            </a:r>
            <a:r>
              <a:rPr lang="en-GB" sz="2400" dirty="0"/>
              <a:t>simply network which includes the National Justice and Peace Network (NJPN) and a number of religious congregations.</a:t>
            </a:r>
          </a:p>
          <a:p>
            <a:pPr eaLnBrk="1" hangingPunct="1"/>
            <a:r>
              <a:rPr lang="en-GB" sz="2400" dirty="0"/>
              <a:t>A parallel award to Eco-church award for Protestant churches organised by the Christian Environmental organisation A Rocha and supported by Tearfund and Christian Aid.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p:txBody>
          <a:bodyPr/>
          <a:lstStyle/>
          <a:p>
            <a:pPr eaLnBrk="1" hangingPunct="1"/>
            <a:r>
              <a:rPr lang="en-GB" sz="3000" dirty="0"/>
              <a:t>Potential benefits for your community</a:t>
            </a:r>
          </a:p>
        </p:txBody>
      </p:sp>
      <p:pic>
        <p:nvPicPr>
          <p:cNvPr id="3" name="Content Placeholder 2">
            <a:extLst>
              <a:ext uri="{FF2B5EF4-FFF2-40B4-BE49-F238E27FC236}">
                <a16:creationId xmlns:a16="http://schemas.microsoft.com/office/drawing/2014/main" xmlns="" id="{8329011F-C60B-4D55-81D4-93FAFDD950B8}"/>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5478"/>
          <a:stretch/>
        </p:blipFill>
        <p:spPr>
          <a:xfrm>
            <a:off x="641350" y="1879898"/>
            <a:ext cx="4058922" cy="3098203"/>
          </a:xfrm>
        </p:spPr>
      </p:pic>
      <p:sp>
        <p:nvSpPr>
          <p:cNvPr id="10244" name="Content Placeholder 8"/>
          <p:cNvSpPr>
            <a:spLocks noGrp="1"/>
          </p:cNvSpPr>
          <p:nvPr>
            <p:ph sz="half" idx="2"/>
          </p:nvPr>
        </p:nvSpPr>
        <p:spPr>
          <a:xfrm>
            <a:off x="4955316" y="1815350"/>
            <a:ext cx="3805238" cy="5242518"/>
          </a:xfrm>
        </p:spPr>
        <p:txBody>
          <a:bodyPr/>
          <a:lstStyle/>
          <a:p>
            <a:pPr eaLnBrk="1" hangingPunct="1"/>
            <a:r>
              <a:rPr lang="en-GB" sz="2400" dirty="0"/>
              <a:t>Nurture for our spiritual lives</a:t>
            </a:r>
          </a:p>
          <a:p>
            <a:pPr eaLnBrk="1" hangingPunct="1"/>
            <a:r>
              <a:rPr lang="en-GB" sz="2400" dirty="0"/>
              <a:t>Strengthen friendships</a:t>
            </a:r>
          </a:p>
          <a:p>
            <a:pPr eaLnBrk="1" hangingPunct="1"/>
            <a:r>
              <a:rPr lang="en-GB" sz="2400" dirty="0"/>
              <a:t>Support for taking practical steps</a:t>
            </a:r>
          </a:p>
          <a:p>
            <a:pPr eaLnBrk="1" hangingPunct="1"/>
            <a:r>
              <a:rPr lang="en-GB" sz="2400" dirty="0"/>
              <a:t>Help to play our part in big issues</a:t>
            </a:r>
          </a:p>
          <a:p>
            <a:pPr eaLnBrk="1" hangingPunct="1"/>
            <a:r>
              <a:rPr lang="en-GB" sz="2400" dirty="0"/>
              <a:t>Connections with wider community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000" dirty="0"/>
              <a:t>Four simple steps</a:t>
            </a:r>
          </a:p>
        </p:txBody>
      </p:sp>
      <p:sp>
        <p:nvSpPr>
          <p:cNvPr id="11267" name="Content Placeholder 2"/>
          <p:cNvSpPr>
            <a:spLocks noGrp="1"/>
          </p:cNvSpPr>
          <p:nvPr>
            <p:ph idx="1"/>
          </p:nvPr>
        </p:nvSpPr>
        <p:spPr>
          <a:xfrm>
            <a:off x="495876" y="1089819"/>
            <a:ext cx="7851775" cy="4678362"/>
          </a:xfrm>
        </p:spPr>
        <p:txBody>
          <a:bodyPr/>
          <a:lstStyle/>
          <a:p>
            <a:pPr marL="457200" indent="-457200">
              <a:buFont typeface="+mj-lt"/>
              <a:buAutoNum type="arabicPeriod"/>
            </a:pPr>
            <a:r>
              <a:rPr lang="en-GB" sz="2400" dirty="0"/>
              <a:t>If in a parish, get the support of your parish priest. In a school, ask your headteacher to support. </a:t>
            </a:r>
            <a:r>
              <a:rPr lang="en-GB" sz="2400" dirty="0">
                <a:solidFill>
                  <a:schemeClr val="accent1"/>
                </a:solidFill>
              </a:rPr>
              <a:t>Sign up </a:t>
            </a:r>
            <a:r>
              <a:rPr lang="en-GB" sz="2400" dirty="0"/>
              <a:t>as a </a:t>
            </a:r>
            <a:r>
              <a:rPr lang="en-GB" sz="2400" i="1" dirty="0" err="1"/>
              <a:t>live</a:t>
            </a:r>
            <a:r>
              <a:rPr lang="en-GB" sz="2400" dirty="0" err="1"/>
              <a:t>simply</a:t>
            </a:r>
            <a:r>
              <a:rPr lang="en-GB" sz="2400" dirty="0"/>
              <a:t> organiser. Set up a </a:t>
            </a:r>
            <a:r>
              <a:rPr lang="en-GB" sz="2400" i="1" dirty="0"/>
              <a:t>live</a:t>
            </a:r>
            <a:r>
              <a:rPr lang="en-GB" sz="2400" dirty="0"/>
              <a:t>simply group.</a:t>
            </a:r>
          </a:p>
          <a:p>
            <a:pPr marL="457200" indent="-457200" eaLnBrk="1" hangingPunct="1">
              <a:buFont typeface="+mj-lt"/>
              <a:buAutoNum type="arabicPeriod"/>
            </a:pPr>
            <a:r>
              <a:rPr lang="en-GB" sz="2400" dirty="0"/>
              <a:t>Do a self-assessment to help create a </a:t>
            </a:r>
            <a:r>
              <a:rPr lang="en-GB" sz="2400" i="1" dirty="0"/>
              <a:t>live</a:t>
            </a:r>
            <a:r>
              <a:rPr lang="en-GB" sz="2400" dirty="0"/>
              <a:t>simply action plan - three significant actions and six supporting ones. </a:t>
            </a:r>
            <a:r>
              <a:rPr lang="en-GB" sz="2400" dirty="0">
                <a:solidFill>
                  <a:schemeClr val="accent1"/>
                </a:solidFill>
              </a:rPr>
              <a:t>Register</a:t>
            </a:r>
            <a:r>
              <a:rPr lang="en-GB" sz="2400" dirty="0"/>
              <a:t> by sending CAFOD your action plan. </a:t>
            </a:r>
          </a:p>
          <a:p>
            <a:pPr marL="457200" indent="-457200" eaLnBrk="1" hangingPunct="1">
              <a:buFont typeface="+mj-lt"/>
              <a:buAutoNum type="arabicPeriod"/>
            </a:pPr>
            <a:r>
              <a:rPr lang="en-GB" sz="2400" dirty="0"/>
              <a:t>Put your plan into action! </a:t>
            </a:r>
          </a:p>
          <a:p>
            <a:pPr marL="457200" indent="-457200" eaLnBrk="1" hangingPunct="1">
              <a:buFont typeface="+mj-lt"/>
              <a:buAutoNum type="arabicPeriod"/>
            </a:pPr>
            <a:r>
              <a:rPr lang="en-GB" sz="2400" dirty="0">
                <a:solidFill>
                  <a:schemeClr val="accent1"/>
                </a:solidFill>
              </a:rPr>
              <a:t>Apply for the award </a:t>
            </a:r>
            <a:r>
              <a:rPr lang="en-GB" sz="2400" dirty="0"/>
              <a:t>by contacting CAFOD when you are ready for assessment.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EEAA96-0053-4336-B84D-C776FA60D256}"/>
              </a:ext>
            </a:extLst>
          </p:cNvPr>
          <p:cNvSpPr>
            <a:spLocks noGrp="1"/>
          </p:cNvSpPr>
          <p:nvPr>
            <p:ph type="title"/>
          </p:nvPr>
        </p:nvSpPr>
        <p:spPr/>
        <p:txBody>
          <a:bodyPr/>
          <a:lstStyle/>
          <a:p>
            <a:r>
              <a:rPr lang="en-GB" dirty="0"/>
              <a:t>1. Sign up</a:t>
            </a:r>
          </a:p>
        </p:txBody>
      </p:sp>
      <p:sp>
        <p:nvSpPr>
          <p:cNvPr id="3" name="Content Placeholder 2">
            <a:extLst>
              <a:ext uri="{FF2B5EF4-FFF2-40B4-BE49-F238E27FC236}">
                <a16:creationId xmlns:a16="http://schemas.microsoft.com/office/drawing/2014/main" xmlns="" id="{D0DD850F-9095-402F-A75D-332A39749437}"/>
              </a:ext>
            </a:extLst>
          </p:cNvPr>
          <p:cNvSpPr>
            <a:spLocks noGrp="1"/>
          </p:cNvSpPr>
          <p:nvPr>
            <p:ph idx="1"/>
          </p:nvPr>
        </p:nvSpPr>
        <p:spPr>
          <a:xfrm>
            <a:off x="641349" y="1185862"/>
            <a:ext cx="7851775" cy="4486275"/>
          </a:xfrm>
        </p:spPr>
        <p:txBody>
          <a:bodyPr/>
          <a:lstStyle/>
          <a:p>
            <a:r>
              <a:rPr lang="en-GB" dirty="0"/>
              <a:t>Start by visiting cafod.org.uk/livesimply</a:t>
            </a:r>
          </a:p>
          <a:p>
            <a:r>
              <a:rPr lang="en-GB" dirty="0"/>
              <a:t>Get inspired by a film of other </a:t>
            </a:r>
            <a:r>
              <a:rPr lang="en-GB" i="1" dirty="0"/>
              <a:t>live</a:t>
            </a:r>
            <a:r>
              <a:rPr lang="en-GB" dirty="0"/>
              <a:t>simply communities</a:t>
            </a:r>
          </a:p>
          <a:p>
            <a:r>
              <a:rPr lang="en-GB" dirty="0"/>
              <a:t>Sign up and download the </a:t>
            </a:r>
            <a:r>
              <a:rPr lang="en-GB" i="1" dirty="0"/>
              <a:t>live</a:t>
            </a:r>
            <a:r>
              <a:rPr lang="en-GB" dirty="0"/>
              <a:t>simply action plan form</a:t>
            </a:r>
          </a:p>
          <a:p>
            <a:r>
              <a:rPr lang="en-GB" dirty="0"/>
              <a:t>Join the </a:t>
            </a:r>
            <a:r>
              <a:rPr lang="en-GB" dirty="0" err="1"/>
              <a:t>livesimply</a:t>
            </a:r>
            <a:r>
              <a:rPr lang="en-GB" dirty="0"/>
              <a:t> e-group and CAFOD campaign update to receive information</a:t>
            </a:r>
          </a:p>
          <a:p>
            <a:r>
              <a:rPr lang="en-GB" dirty="0"/>
              <a:t>Use some of the livesimply resources including a </a:t>
            </a:r>
            <a:r>
              <a:rPr lang="en-GB" i="1" dirty="0"/>
              <a:t>live</a:t>
            </a:r>
            <a:r>
              <a:rPr lang="en-GB" dirty="0"/>
              <a:t>simply talk and PowerPoint</a:t>
            </a:r>
          </a:p>
          <a:p>
            <a:r>
              <a:rPr lang="en-GB" dirty="0"/>
              <a:t>Order copies of the </a:t>
            </a:r>
            <a:r>
              <a:rPr lang="en-GB" i="1" dirty="0"/>
              <a:t>live</a:t>
            </a:r>
            <a:r>
              <a:rPr lang="en-GB" dirty="0"/>
              <a:t>simply guide and </a:t>
            </a:r>
            <a:r>
              <a:rPr lang="en-GB" i="1" dirty="0"/>
              <a:t>live</a:t>
            </a:r>
            <a:r>
              <a:rPr lang="en-GB" dirty="0"/>
              <a:t>simply prayer to enthuse others in your community</a:t>
            </a:r>
          </a:p>
          <a:p>
            <a:endParaRPr lang="en-GB" dirty="0"/>
          </a:p>
        </p:txBody>
      </p:sp>
    </p:spTree>
    <p:extLst>
      <p:ext uri="{BB962C8B-B14F-4D97-AF65-F5344CB8AC3E}">
        <p14:creationId xmlns:p14="http://schemas.microsoft.com/office/powerpoint/2010/main" val="353569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sz="3000" dirty="0"/>
              <a:t>2. Self-assessment and registration</a:t>
            </a:r>
          </a:p>
        </p:txBody>
      </p:sp>
      <p:sp>
        <p:nvSpPr>
          <p:cNvPr id="12291" name="Content Placeholder 2"/>
          <p:cNvSpPr>
            <a:spLocks noGrp="1"/>
          </p:cNvSpPr>
          <p:nvPr>
            <p:ph sz="half" idx="1"/>
          </p:nvPr>
        </p:nvSpPr>
        <p:spPr>
          <a:xfrm>
            <a:off x="641350" y="1393339"/>
            <a:ext cx="4387850" cy="4486275"/>
          </a:xfrm>
        </p:spPr>
        <p:txBody>
          <a:bodyPr/>
          <a:lstStyle/>
          <a:p>
            <a:pPr eaLnBrk="1" hangingPunct="1"/>
            <a:r>
              <a:rPr lang="en-GB" dirty="0"/>
              <a:t>Reflection and worship</a:t>
            </a:r>
          </a:p>
          <a:p>
            <a:pPr eaLnBrk="1" hangingPunct="1"/>
            <a:r>
              <a:rPr lang="en-GB" dirty="0"/>
              <a:t>Practical</a:t>
            </a:r>
          </a:p>
          <a:p>
            <a:pPr eaLnBrk="1" hangingPunct="1"/>
            <a:r>
              <a:rPr lang="en-GB" dirty="0"/>
              <a:t>Reaching out</a:t>
            </a:r>
          </a:p>
          <a:p>
            <a:pPr eaLnBrk="1" hangingPunct="1"/>
            <a:endParaRPr lang="en-GB" sz="1800" dirty="0"/>
          </a:p>
          <a:p>
            <a:pPr eaLnBrk="1" hangingPunct="1"/>
            <a:endParaRPr lang="en-GB" sz="1800" dirty="0"/>
          </a:p>
          <a:p>
            <a:pPr eaLnBrk="1" hangingPunct="1"/>
            <a:endParaRPr lang="en-GB" sz="1800" dirty="0"/>
          </a:p>
          <a:p>
            <a:pPr eaLnBrk="1" hangingPunct="1"/>
            <a:endParaRPr lang="en-GB" sz="1800" dirty="0"/>
          </a:p>
        </p:txBody>
      </p:sp>
      <p:pic>
        <p:nvPicPr>
          <p:cNvPr id="7" name="Content Placeholder 6" descr="DSC_0270_JPG.jpg"/>
          <p:cNvPicPr>
            <a:picLocks noGrp="1" noChangeAspect="1"/>
          </p:cNvPicPr>
          <p:nvPr>
            <p:ph sz="half" idx="2"/>
          </p:nvPr>
        </p:nvPicPr>
        <p:blipFill>
          <a:blip r:embed="rId3" cstate="print"/>
          <a:stretch>
            <a:fillRect/>
          </a:stretch>
        </p:blipFill>
        <p:spPr>
          <a:xfrm>
            <a:off x="3625327" y="2544434"/>
            <a:ext cx="5017172" cy="3361514"/>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1822"/>
            <a:ext cx="7851775" cy="593124"/>
          </a:xfrm>
        </p:spPr>
        <p:txBody>
          <a:bodyPr/>
          <a:lstStyle/>
          <a:p>
            <a:r>
              <a:rPr lang="en-GB" sz="3000" dirty="0"/>
              <a:t>Some possible questions</a:t>
            </a:r>
          </a:p>
        </p:txBody>
      </p:sp>
      <p:sp>
        <p:nvSpPr>
          <p:cNvPr id="3" name="Content Placeholder 2"/>
          <p:cNvSpPr>
            <a:spLocks noGrp="1"/>
          </p:cNvSpPr>
          <p:nvPr>
            <p:ph idx="1"/>
          </p:nvPr>
        </p:nvSpPr>
        <p:spPr>
          <a:xfrm>
            <a:off x="726467" y="1396894"/>
            <a:ext cx="7691064" cy="4297324"/>
          </a:xfrm>
        </p:spPr>
        <p:txBody>
          <a:bodyPr/>
          <a:lstStyle/>
          <a:p>
            <a:pPr marL="457200" indent="-457200">
              <a:buFont typeface="+mj-lt"/>
              <a:buAutoNum type="arabicPeriod"/>
            </a:pPr>
            <a:r>
              <a:rPr lang="en-GB" sz="2400" dirty="0"/>
              <a:t>When spending money, does your community consider the environmental and social effects of its choices? For example, Fairtrade food or sustainable products for building work or office cleaning supplies.</a:t>
            </a:r>
          </a:p>
          <a:p>
            <a:pPr marL="457200" indent="-457200" eaLnBrk="1" hangingPunct="1">
              <a:buFont typeface="+mj-lt"/>
              <a:buAutoNum type="arabicPeriod"/>
            </a:pPr>
            <a:r>
              <a:rPr lang="en-GB" sz="2400" dirty="0"/>
              <a:t>Does your community engage with the local council, Member of Parliament or other decision-makers, or the media to influence public debate on issues of environmental and social justice?</a:t>
            </a:r>
            <a:endParaRPr lang="en-GB" sz="2800" dirty="0"/>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27411" y="355003"/>
            <a:ext cx="7851775" cy="882127"/>
          </a:xfrm>
        </p:spPr>
        <p:txBody>
          <a:bodyPr/>
          <a:lstStyle/>
          <a:p>
            <a:pPr eaLnBrk="1" hangingPunct="1"/>
            <a:r>
              <a:rPr lang="en-US" sz="3000" dirty="0"/>
              <a:t>3. Developing your action plan</a:t>
            </a:r>
          </a:p>
        </p:txBody>
      </p:sp>
      <p:sp>
        <p:nvSpPr>
          <p:cNvPr id="2" name="TextBox 1">
            <a:extLst>
              <a:ext uri="{FF2B5EF4-FFF2-40B4-BE49-F238E27FC236}">
                <a16:creationId xmlns:a16="http://schemas.microsoft.com/office/drawing/2014/main" xmlns="" id="{C731F8B4-90AD-4765-BF27-2B29B07915BA}"/>
              </a:ext>
            </a:extLst>
          </p:cNvPr>
          <p:cNvSpPr txBox="1"/>
          <p:nvPr/>
        </p:nvSpPr>
        <p:spPr>
          <a:xfrm>
            <a:off x="727411" y="1810045"/>
            <a:ext cx="7652796" cy="2677656"/>
          </a:xfrm>
          <a:prstGeom prst="rect">
            <a:avLst/>
          </a:prstGeom>
          <a:noFill/>
        </p:spPr>
        <p:txBody>
          <a:bodyPr wrap="square" rtlCol="0">
            <a:spAutoFit/>
          </a:bodyPr>
          <a:lstStyle/>
          <a:p>
            <a:pPr algn="l"/>
            <a:r>
              <a:rPr lang="en-GB" sz="2800" dirty="0">
                <a:solidFill>
                  <a:srgbClr val="000000"/>
                </a:solidFill>
              </a:rPr>
              <a:t>Of the 100 ideas, which five does your parish already do?</a:t>
            </a:r>
          </a:p>
          <a:p>
            <a:pPr algn="l"/>
            <a:endParaRPr lang="en-GB" sz="2800" dirty="0">
              <a:solidFill>
                <a:srgbClr val="000000"/>
              </a:solidFill>
            </a:endParaRPr>
          </a:p>
          <a:p>
            <a:pPr algn="l"/>
            <a:r>
              <a:rPr lang="en-GB" sz="2800" dirty="0">
                <a:solidFill>
                  <a:srgbClr val="000000"/>
                </a:solidFill>
              </a:rPr>
              <a:t>Which three significant actions under each heading do you think it might undertake?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93B75-DBF2-4CAE-B80B-20872C31487C}"/>
              </a:ext>
            </a:extLst>
          </p:cNvPr>
          <p:cNvSpPr>
            <a:spLocks noGrp="1"/>
          </p:cNvSpPr>
          <p:nvPr>
            <p:ph type="title"/>
          </p:nvPr>
        </p:nvSpPr>
        <p:spPr>
          <a:xfrm>
            <a:off x="646110" y="247426"/>
            <a:ext cx="7851775" cy="742277"/>
          </a:xfrm>
        </p:spPr>
        <p:txBody>
          <a:bodyPr/>
          <a:lstStyle/>
          <a:p>
            <a:r>
              <a:rPr lang="en-GB" sz="3000" dirty="0"/>
              <a:t>4. Assessment </a:t>
            </a:r>
          </a:p>
        </p:txBody>
      </p:sp>
      <p:pic>
        <p:nvPicPr>
          <p:cNvPr id="4" name="Content Placeholder 4">
            <a:extLst>
              <a:ext uri="{FF2B5EF4-FFF2-40B4-BE49-F238E27FC236}">
                <a16:creationId xmlns:a16="http://schemas.microsoft.com/office/drawing/2014/main" xmlns="" id="{7F08567E-DE06-4B3A-9967-B50C661BE0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44167" y="1295872"/>
            <a:ext cx="6655659" cy="4437106"/>
          </a:xfrm>
          <a:prstGeom prst="rect">
            <a:avLst/>
          </a:prstGeom>
          <a:noFill/>
          <a:ln w="9525">
            <a:noFill/>
            <a:miter lim="800000"/>
            <a:headEnd/>
            <a:tailEnd/>
          </a:ln>
        </p:spPr>
      </p:pic>
    </p:spTree>
    <p:extLst>
      <p:ext uri="{BB962C8B-B14F-4D97-AF65-F5344CB8AC3E}">
        <p14:creationId xmlns:p14="http://schemas.microsoft.com/office/powerpoint/2010/main" val="2966425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i="1" dirty="0"/>
              <a:t>Live</a:t>
            </a:r>
            <a:r>
              <a:rPr lang="en-GB" sz="3000" dirty="0"/>
              <a:t>simply award progress so far</a:t>
            </a:r>
          </a:p>
        </p:txBody>
      </p:sp>
      <p:sp>
        <p:nvSpPr>
          <p:cNvPr id="3" name="Content Placeholder 2"/>
          <p:cNvSpPr>
            <a:spLocks noGrp="1"/>
          </p:cNvSpPr>
          <p:nvPr>
            <p:ph idx="1"/>
          </p:nvPr>
        </p:nvSpPr>
        <p:spPr>
          <a:xfrm>
            <a:off x="650875" y="1533525"/>
            <a:ext cx="7851775" cy="2188621"/>
          </a:xfrm>
        </p:spPr>
        <p:txBody>
          <a:bodyPr/>
          <a:lstStyle/>
          <a:p>
            <a:r>
              <a:rPr lang="en-GB" sz="2000" dirty="0"/>
              <a:t>Over 100 parishes or schools are now signed up</a:t>
            </a:r>
          </a:p>
          <a:p>
            <a:r>
              <a:rPr lang="en-GB" sz="2000" dirty="0"/>
              <a:t>Over 30 parishes, schools and a university now have the award</a:t>
            </a:r>
          </a:p>
          <a:p>
            <a:r>
              <a:rPr lang="en-GB" sz="2000" dirty="0"/>
              <a:t>Over 50 parishes and schools are now registered as </a:t>
            </a:r>
            <a:r>
              <a:rPr lang="en-GB" sz="2000" i="1" dirty="0"/>
              <a:t>live</a:t>
            </a:r>
            <a:r>
              <a:rPr lang="en-GB" sz="2000" dirty="0"/>
              <a:t>simply</a:t>
            </a:r>
          </a:p>
          <a:p>
            <a:r>
              <a:rPr lang="en-GB" sz="2000" dirty="0"/>
              <a:t>A number of parishes and communities and school waiting to be assessed</a:t>
            </a:r>
            <a:endParaRPr lang="en-GB" dirty="0"/>
          </a:p>
          <a:p>
            <a:endParaRPr lang="en-GB" dirty="0"/>
          </a:p>
        </p:txBody>
      </p:sp>
    </p:spTree>
    <p:extLst>
      <p:ext uri="{BB962C8B-B14F-4D97-AF65-F5344CB8AC3E}">
        <p14:creationId xmlns:p14="http://schemas.microsoft.com/office/powerpoint/2010/main" val="38880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8"/>
          <p:cNvSpPr>
            <a:spLocks noGrp="1"/>
          </p:cNvSpPr>
          <p:nvPr>
            <p:ph type="title"/>
          </p:nvPr>
        </p:nvSpPr>
        <p:spPr>
          <a:xfrm>
            <a:off x="527125" y="322730"/>
            <a:ext cx="7541111" cy="1021976"/>
          </a:xfrm>
        </p:spPr>
        <p:txBody>
          <a:bodyPr/>
          <a:lstStyle/>
          <a:p>
            <a:pPr eaLnBrk="1" hangingPunct="1"/>
            <a:r>
              <a:rPr lang="en-GB" sz="3000" dirty="0"/>
              <a:t>In Cathedrals…</a:t>
            </a:r>
            <a:endParaRPr lang="en-US" sz="3000" dirty="0"/>
          </a:p>
        </p:txBody>
      </p:sp>
      <p:pic>
        <p:nvPicPr>
          <p:cNvPr id="3" name="Picture 2">
            <a:extLst>
              <a:ext uri="{FF2B5EF4-FFF2-40B4-BE49-F238E27FC236}">
                <a16:creationId xmlns:a16="http://schemas.microsoft.com/office/drawing/2014/main" xmlns="" id="{2C7F55C4-2264-439A-9888-A977F087DD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661" y="1570616"/>
            <a:ext cx="6228678" cy="43265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F22F3B0-8E27-4C8B-94EE-B7DA1E517FED}"/>
              </a:ext>
            </a:extLst>
          </p:cNvPr>
          <p:cNvSpPr>
            <a:spLocks noGrp="1"/>
          </p:cNvSpPr>
          <p:nvPr>
            <p:ph type="title"/>
          </p:nvPr>
        </p:nvSpPr>
        <p:spPr>
          <a:xfrm>
            <a:off x="718714" y="225912"/>
            <a:ext cx="8115375" cy="838200"/>
          </a:xfrm>
        </p:spPr>
        <p:txBody>
          <a:bodyPr/>
          <a:lstStyle/>
          <a:p>
            <a:r>
              <a:rPr lang="en-GB" sz="3000" dirty="0"/>
              <a:t>Pope Francis inspires us to </a:t>
            </a:r>
            <a:r>
              <a:rPr lang="en-GB" sz="3000" i="1" dirty="0"/>
              <a:t>live</a:t>
            </a:r>
            <a:r>
              <a:rPr lang="en-GB" sz="3000" dirty="0"/>
              <a:t>simply</a:t>
            </a:r>
          </a:p>
        </p:txBody>
      </p:sp>
      <p:pic>
        <p:nvPicPr>
          <p:cNvPr id="8" name="Content Placeholder 7">
            <a:extLst>
              <a:ext uri="{FF2B5EF4-FFF2-40B4-BE49-F238E27FC236}">
                <a16:creationId xmlns:a16="http://schemas.microsoft.com/office/drawing/2014/main" xmlns="" id="{06BAADAC-49C9-4552-AB47-2E5E313B82F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2505" y="1246995"/>
            <a:ext cx="3560774" cy="4425533"/>
          </a:xfrm>
        </p:spPr>
      </p:pic>
      <p:sp>
        <p:nvSpPr>
          <p:cNvPr id="6" name="Content Placeholder 5">
            <a:extLst>
              <a:ext uri="{FF2B5EF4-FFF2-40B4-BE49-F238E27FC236}">
                <a16:creationId xmlns:a16="http://schemas.microsoft.com/office/drawing/2014/main" xmlns="" id="{7449AE31-9127-401A-8973-64D20A5C5BC2}"/>
              </a:ext>
            </a:extLst>
          </p:cNvPr>
          <p:cNvSpPr>
            <a:spLocks noGrp="1"/>
          </p:cNvSpPr>
          <p:nvPr>
            <p:ph sz="half" idx="2"/>
          </p:nvPr>
        </p:nvSpPr>
        <p:spPr>
          <a:xfrm>
            <a:off x="4776402" y="1246995"/>
            <a:ext cx="3560774" cy="4880385"/>
          </a:xfrm>
        </p:spPr>
        <p:txBody>
          <a:bodyPr/>
          <a:lstStyle/>
          <a:p>
            <a:pPr marL="0" indent="0">
              <a:buNone/>
            </a:pPr>
            <a:r>
              <a:rPr lang="en-GB" altLang="en-US" sz="2400" dirty="0"/>
              <a:t>In </a:t>
            </a:r>
            <a:r>
              <a:rPr lang="en-GB" altLang="en-US" sz="2400" i="1" dirty="0"/>
              <a:t> Laudato Si’ </a:t>
            </a:r>
            <a:r>
              <a:rPr lang="en-GB" altLang="en-US" sz="2400" dirty="0"/>
              <a:t>Pope Francis invites us all to </a:t>
            </a:r>
            <a:r>
              <a:rPr lang="en-GB" altLang="en-US" sz="2400" i="1" dirty="0"/>
              <a:t>“work with generosity and tenderness in protecting this world which God has entrusted to us”.</a:t>
            </a:r>
          </a:p>
        </p:txBody>
      </p:sp>
    </p:spTree>
    <p:extLst>
      <p:ext uri="{BB962C8B-B14F-4D97-AF65-F5344CB8AC3E}">
        <p14:creationId xmlns:p14="http://schemas.microsoft.com/office/powerpoint/2010/main" val="3760171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C085F-1270-47C3-A545-C36211E64A92}"/>
              </a:ext>
            </a:extLst>
          </p:cNvPr>
          <p:cNvSpPr>
            <a:spLocks noGrp="1"/>
          </p:cNvSpPr>
          <p:nvPr>
            <p:ph type="title"/>
          </p:nvPr>
        </p:nvSpPr>
        <p:spPr>
          <a:xfrm>
            <a:off x="667007" y="353536"/>
            <a:ext cx="7992932" cy="1000461"/>
          </a:xfrm>
        </p:spPr>
        <p:txBody>
          <a:bodyPr/>
          <a:lstStyle/>
          <a:p>
            <a:r>
              <a:rPr lang="en-GB" sz="3000" dirty="0"/>
              <a:t>In schools…</a:t>
            </a:r>
          </a:p>
        </p:txBody>
      </p:sp>
      <p:pic>
        <p:nvPicPr>
          <p:cNvPr id="5" name="Content Placeholder 4">
            <a:extLst>
              <a:ext uri="{FF2B5EF4-FFF2-40B4-BE49-F238E27FC236}">
                <a16:creationId xmlns:a16="http://schemas.microsoft.com/office/drawing/2014/main" xmlns="" id="{FB4E7353-3A60-4922-8BEA-FD52A93E28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060" y="1504614"/>
            <a:ext cx="8175879" cy="4193015"/>
          </a:xfrm>
        </p:spPr>
      </p:pic>
    </p:spTree>
    <p:extLst>
      <p:ext uri="{BB962C8B-B14F-4D97-AF65-F5344CB8AC3E}">
        <p14:creationId xmlns:p14="http://schemas.microsoft.com/office/powerpoint/2010/main" val="159784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C78A7C-4B57-4646-ADDE-96CDAAE753B1}"/>
              </a:ext>
            </a:extLst>
          </p:cNvPr>
          <p:cNvSpPr>
            <a:spLocks noGrp="1"/>
          </p:cNvSpPr>
          <p:nvPr>
            <p:ph type="title"/>
          </p:nvPr>
        </p:nvSpPr>
        <p:spPr/>
        <p:txBody>
          <a:bodyPr/>
          <a:lstStyle/>
          <a:p>
            <a:r>
              <a:rPr lang="en-GB" sz="2800" dirty="0"/>
              <a:t>Newman University Birmingham</a:t>
            </a:r>
            <a:br>
              <a:rPr lang="en-GB" sz="2800" dirty="0"/>
            </a:br>
            <a:endParaRPr lang="en-GB" sz="2800" dirty="0"/>
          </a:p>
        </p:txBody>
      </p:sp>
      <p:pic>
        <p:nvPicPr>
          <p:cNvPr id="5" name="Content Placeholder 4">
            <a:extLst>
              <a:ext uri="{FF2B5EF4-FFF2-40B4-BE49-F238E27FC236}">
                <a16:creationId xmlns:a16="http://schemas.microsoft.com/office/drawing/2014/main" xmlns="" id="{0145B283-90B0-4DCA-A665-AECD6CC41C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0908" y="1533525"/>
            <a:ext cx="6732658" cy="4486275"/>
          </a:xfrm>
        </p:spPr>
      </p:pic>
    </p:spTree>
    <p:extLst>
      <p:ext uri="{BB962C8B-B14F-4D97-AF65-F5344CB8AC3E}">
        <p14:creationId xmlns:p14="http://schemas.microsoft.com/office/powerpoint/2010/main" val="2064100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FECCA-C9B5-4919-8216-94B27113C0C6}"/>
              </a:ext>
            </a:extLst>
          </p:cNvPr>
          <p:cNvSpPr>
            <a:spLocks noGrp="1"/>
          </p:cNvSpPr>
          <p:nvPr>
            <p:ph type="title"/>
          </p:nvPr>
        </p:nvSpPr>
        <p:spPr>
          <a:xfrm>
            <a:off x="589377" y="316789"/>
            <a:ext cx="7851775" cy="1092463"/>
          </a:xfrm>
        </p:spPr>
        <p:txBody>
          <a:bodyPr/>
          <a:lstStyle/>
          <a:p>
            <a:r>
              <a:rPr lang="en-GB" sz="3000" dirty="0"/>
              <a:t>In parishes…</a:t>
            </a:r>
          </a:p>
        </p:txBody>
      </p:sp>
      <p:pic>
        <p:nvPicPr>
          <p:cNvPr id="5" name="Content Placeholder 4">
            <a:extLst>
              <a:ext uri="{FF2B5EF4-FFF2-40B4-BE49-F238E27FC236}">
                <a16:creationId xmlns:a16="http://schemas.microsoft.com/office/drawing/2014/main" xmlns="" id="{FF5D410A-D421-4BA2-A9F3-FA252DCB194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677" r="12133"/>
          <a:stretch/>
        </p:blipFill>
        <p:spPr>
          <a:xfrm rot="21600000">
            <a:off x="641350" y="1850315"/>
            <a:ext cx="7747832" cy="3786691"/>
          </a:xfrm>
        </p:spPr>
      </p:pic>
    </p:spTree>
    <p:extLst>
      <p:ext uri="{BB962C8B-B14F-4D97-AF65-F5344CB8AC3E}">
        <p14:creationId xmlns:p14="http://schemas.microsoft.com/office/powerpoint/2010/main" val="3462774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3185" y="539676"/>
            <a:ext cx="7917629" cy="711460"/>
          </a:xfrm>
        </p:spPr>
        <p:txBody>
          <a:bodyPr/>
          <a:lstStyle/>
          <a:p>
            <a:pPr eaLnBrk="1" hangingPunct="1"/>
            <a:r>
              <a:rPr lang="en-GB" sz="3000" dirty="0"/>
              <a:t>Over to you</a:t>
            </a:r>
          </a:p>
        </p:txBody>
      </p:sp>
      <p:sp>
        <p:nvSpPr>
          <p:cNvPr id="18436" name="Content Placeholder 3"/>
          <p:cNvSpPr>
            <a:spLocks noGrp="1"/>
          </p:cNvSpPr>
          <p:nvPr>
            <p:ph sz="half" idx="2"/>
          </p:nvPr>
        </p:nvSpPr>
        <p:spPr>
          <a:xfrm>
            <a:off x="4148587" y="1691476"/>
            <a:ext cx="3849687" cy="4486275"/>
          </a:xfrm>
        </p:spPr>
        <p:txBody>
          <a:bodyPr/>
          <a:lstStyle/>
          <a:p>
            <a:pPr eaLnBrk="1" hangingPunct="1"/>
            <a:r>
              <a:rPr lang="en-GB" i="1" dirty="0"/>
              <a:t>Live</a:t>
            </a:r>
            <a:r>
              <a:rPr lang="en-GB" dirty="0"/>
              <a:t>simply</a:t>
            </a:r>
          </a:p>
          <a:p>
            <a:pPr eaLnBrk="1" hangingPunct="1"/>
            <a:r>
              <a:rPr lang="en-GB" dirty="0"/>
              <a:t>Live sustainably</a:t>
            </a:r>
          </a:p>
          <a:p>
            <a:pPr eaLnBrk="1" hangingPunct="1"/>
            <a:r>
              <a:rPr lang="en-GB" dirty="0"/>
              <a:t>Live in solidarity</a:t>
            </a:r>
          </a:p>
          <a:p>
            <a:pPr eaLnBrk="1" hangingPunct="1"/>
            <a:endParaRPr lang="en-GB" dirty="0"/>
          </a:p>
          <a:p>
            <a:pPr eaLnBrk="1" hangingPunct="1"/>
            <a:endParaRPr lang="en-GB" dirty="0"/>
          </a:p>
          <a:p>
            <a:pPr eaLnBrk="1" hangingPunct="1"/>
            <a:r>
              <a:rPr lang="en-GB" sz="2000" dirty="0"/>
              <a:t>Photo credits: Liam Finn, Sarah Hagger-Holt, Aidan Hart, Louise Norton, Ben White</a:t>
            </a:r>
          </a:p>
        </p:txBody>
      </p:sp>
      <p:pic>
        <p:nvPicPr>
          <p:cNvPr id="3" name="Picture 2">
            <a:extLst>
              <a:ext uri="{FF2B5EF4-FFF2-40B4-BE49-F238E27FC236}">
                <a16:creationId xmlns:a16="http://schemas.microsoft.com/office/drawing/2014/main" xmlns="" id="{B6647992-961E-4B4D-87A6-A54956BA92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4"/>
          <a:stretch/>
        </p:blipFill>
        <p:spPr>
          <a:xfrm>
            <a:off x="666975" y="1691476"/>
            <a:ext cx="3022900" cy="41420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CC3FCE5B-1E82-49BB-B031-5EA67B90F3E0}"/>
              </a:ext>
            </a:extLst>
          </p:cNvPr>
          <p:cNvSpPr txBox="1">
            <a:spLocks noChangeArrowheads="1"/>
          </p:cNvSpPr>
          <p:nvPr/>
        </p:nvSpPr>
        <p:spPr bwMode="auto">
          <a:xfrm>
            <a:off x="318453" y="1871175"/>
            <a:ext cx="7772400" cy="67838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400">
                <a:solidFill>
                  <a:srgbClr val="0070AD"/>
                </a:solidFill>
                <a:latin typeface="+mj-lt"/>
                <a:ea typeface="+mj-ea"/>
                <a:cs typeface="+mj-cs"/>
              </a:defRPr>
            </a:lvl1pPr>
            <a:lvl2pPr algn="l" rtl="0" eaLnBrk="1" fontAlgn="base" hangingPunct="1">
              <a:spcBef>
                <a:spcPct val="0"/>
              </a:spcBef>
              <a:spcAft>
                <a:spcPct val="0"/>
              </a:spcAft>
              <a:defRPr sz="3400">
                <a:solidFill>
                  <a:srgbClr val="0070AD"/>
                </a:solidFill>
                <a:latin typeface="Verdana" pitchFamily="34" charset="0"/>
              </a:defRPr>
            </a:lvl2pPr>
            <a:lvl3pPr algn="l" rtl="0" eaLnBrk="1" fontAlgn="base" hangingPunct="1">
              <a:spcBef>
                <a:spcPct val="0"/>
              </a:spcBef>
              <a:spcAft>
                <a:spcPct val="0"/>
              </a:spcAft>
              <a:defRPr sz="3400">
                <a:solidFill>
                  <a:srgbClr val="0070AD"/>
                </a:solidFill>
                <a:latin typeface="Verdana" pitchFamily="34" charset="0"/>
              </a:defRPr>
            </a:lvl3pPr>
            <a:lvl4pPr algn="l" rtl="0" eaLnBrk="1" fontAlgn="base" hangingPunct="1">
              <a:spcBef>
                <a:spcPct val="0"/>
              </a:spcBef>
              <a:spcAft>
                <a:spcPct val="0"/>
              </a:spcAft>
              <a:defRPr sz="3400">
                <a:solidFill>
                  <a:srgbClr val="0070AD"/>
                </a:solidFill>
                <a:latin typeface="Verdana" pitchFamily="34" charset="0"/>
              </a:defRPr>
            </a:lvl4pPr>
            <a:lvl5pPr algn="l" rtl="0" eaLnBrk="1" fontAlgn="base" hangingPunct="1">
              <a:spcBef>
                <a:spcPct val="0"/>
              </a:spcBef>
              <a:spcAft>
                <a:spcPct val="0"/>
              </a:spcAft>
              <a:defRPr sz="3400">
                <a:solidFill>
                  <a:srgbClr val="0070AD"/>
                </a:solidFill>
                <a:latin typeface="Verdana" pitchFamily="34" charset="0"/>
              </a:defRPr>
            </a:lvl5pPr>
            <a:lvl6pPr marL="457200" algn="l" rtl="0" eaLnBrk="1" fontAlgn="base" hangingPunct="1">
              <a:spcBef>
                <a:spcPct val="0"/>
              </a:spcBef>
              <a:spcAft>
                <a:spcPct val="0"/>
              </a:spcAft>
              <a:defRPr sz="3400">
                <a:solidFill>
                  <a:srgbClr val="0070AD"/>
                </a:solidFill>
                <a:latin typeface="Verdana" pitchFamily="34" charset="0"/>
              </a:defRPr>
            </a:lvl6pPr>
            <a:lvl7pPr marL="914400" algn="l" rtl="0" eaLnBrk="1" fontAlgn="base" hangingPunct="1">
              <a:spcBef>
                <a:spcPct val="0"/>
              </a:spcBef>
              <a:spcAft>
                <a:spcPct val="0"/>
              </a:spcAft>
              <a:defRPr sz="3400">
                <a:solidFill>
                  <a:srgbClr val="0070AD"/>
                </a:solidFill>
                <a:latin typeface="Verdana" pitchFamily="34" charset="0"/>
              </a:defRPr>
            </a:lvl7pPr>
            <a:lvl8pPr marL="1371600" algn="l" rtl="0" eaLnBrk="1" fontAlgn="base" hangingPunct="1">
              <a:spcBef>
                <a:spcPct val="0"/>
              </a:spcBef>
              <a:spcAft>
                <a:spcPct val="0"/>
              </a:spcAft>
              <a:defRPr sz="3400">
                <a:solidFill>
                  <a:srgbClr val="0070AD"/>
                </a:solidFill>
                <a:latin typeface="Verdana" pitchFamily="34" charset="0"/>
              </a:defRPr>
            </a:lvl8pPr>
            <a:lvl9pPr marL="1828800" algn="l" rtl="0" eaLnBrk="1" fontAlgn="base" hangingPunct="1">
              <a:spcBef>
                <a:spcPct val="0"/>
              </a:spcBef>
              <a:spcAft>
                <a:spcPct val="0"/>
              </a:spcAft>
              <a:defRPr sz="3400">
                <a:solidFill>
                  <a:srgbClr val="0070AD"/>
                </a:solidFill>
                <a:latin typeface="Verdana" pitchFamily="34" charset="0"/>
              </a:defRPr>
            </a:lvl9pPr>
          </a:lstStyle>
          <a:p>
            <a:r>
              <a:rPr lang="en-GB" sz="3000" kern="0" dirty="0">
                <a:solidFill>
                  <a:schemeClr val="tx2"/>
                </a:solidFill>
              </a:rPr>
              <a:t>Our</a:t>
            </a:r>
            <a:r>
              <a:rPr lang="en-GB" sz="3000" i="1" kern="0" dirty="0">
                <a:solidFill>
                  <a:schemeClr val="tx2"/>
                </a:solidFill>
              </a:rPr>
              <a:t> </a:t>
            </a:r>
            <a:r>
              <a:rPr lang="en-GB" sz="3000" kern="0" dirty="0">
                <a:solidFill>
                  <a:schemeClr val="tx2"/>
                </a:solidFill>
              </a:rPr>
              <a:t>challenge</a:t>
            </a:r>
          </a:p>
        </p:txBody>
      </p:sp>
      <p:pic>
        <p:nvPicPr>
          <p:cNvPr id="4" name="Picture 3">
            <a:extLst>
              <a:ext uri="{FF2B5EF4-FFF2-40B4-BE49-F238E27FC236}">
                <a16:creationId xmlns:a16="http://schemas.microsoft.com/office/drawing/2014/main" xmlns="" id="{0056C288-76A8-4455-9D05-AE6418981550}"/>
              </a:ext>
            </a:extLst>
          </p:cNvPr>
          <p:cNvPicPr>
            <a:picLocks noChangeAspect="1"/>
          </p:cNvPicPr>
          <p:nvPr/>
        </p:nvPicPr>
        <p:blipFill>
          <a:blip r:embed="rId3"/>
          <a:stretch>
            <a:fillRect/>
          </a:stretch>
        </p:blipFill>
        <p:spPr>
          <a:xfrm>
            <a:off x="0" y="0"/>
            <a:ext cx="9144000" cy="1548384"/>
          </a:xfrm>
          <a:prstGeom prst="rect">
            <a:avLst/>
          </a:prstGeom>
        </p:spPr>
      </p:pic>
      <p:sp>
        <p:nvSpPr>
          <p:cNvPr id="6" name="TextBox 5">
            <a:extLst>
              <a:ext uri="{FF2B5EF4-FFF2-40B4-BE49-F238E27FC236}">
                <a16:creationId xmlns:a16="http://schemas.microsoft.com/office/drawing/2014/main" xmlns="" id="{11F97A5B-34B5-4CBA-9C95-311EB96A598E}"/>
              </a:ext>
            </a:extLst>
          </p:cNvPr>
          <p:cNvSpPr txBox="1"/>
          <p:nvPr/>
        </p:nvSpPr>
        <p:spPr>
          <a:xfrm>
            <a:off x="818600" y="2872354"/>
            <a:ext cx="7506800" cy="2739211"/>
          </a:xfrm>
          <a:prstGeom prst="rect">
            <a:avLst/>
          </a:prstGeom>
          <a:noFill/>
        </p:spPr>
        <p:txBody>
          <a:bodyPr wrap="square" rtlCol="0">
            <a:spAutoFit/>
          </a:bodyPr>
          <a:lstStyle/>
          <a:p>
            <a:pPr algn="l"/>
            <a:r>
              <a:rPr lang="en-GB" dirty="0">
                <a:solidFill>
                  <a:srgbClr val="000000"/>
                </a:solidFill>
              </a:rPr>
              <a:t>“All Catholics are called to act…Catholics of richer lands must play their part to help development. They should be in the forefront of those who fight to build a better world, based on justice and equality.”</a:t>
            </a:r>
          </a:p>
          <a:p>
            <a:pPr algn="l"/>
            <a:endParaRPr lang="en-GB" sz="2000" dirty="0">
              <a:solidFill>
                <a:srgbClr val="000000"/>
              </a:solidFill>
            </a:endParaRPr>
          </a:p>
          <a:p>
            <a:pPr algn="r"/>
            <a:endParaRPr lang="en-GB" sz="1600" dirty="0">
              <a:solidFill>
                <a:srgbClr val="000000"/>
              </a:solidFill>
            </a:endParaRPr>
          </a:p>
          <a:p>
            <a:pPr algn="r"/>
            <a:r>
              <a:rPr lang="en-GB" sz="1600" dirty="0">
                <a:solidFill>
                  <a:srgbClr val="000000"/>
                </a:solidFill>
              </a:rPr>
              <a:t>Pope Paul VI, </a:t>
            </a:r>
            <a:r>
              <a:rPr lang="en-GB" sz="1600" i="1" dirty="0">
                <a:solidFill>
                  <a:srgbClr val="000000"/>
                </a:solidFill>
              </a:rPr>
              <a:t>On the development of peoples</a:t>
            </a:r>
            <a:r>
              <a:rPr lang="en-GB" sz="1600" dirty="0">
                <a:solidFill>
                  <a:srgbClr val="000000"/>
                </a:solidFill>
              </a:rPr>
              <a:t>, para.81</a:t>
            </a:r>
          </a:p>
        </p:txBody>
      </p:sp>
    </p:spTree>
    <p:extLst>
      <p:ext uri="{BB962C8B-B14F-4D97-AF65-F5344CB8AC3E}">
        <p14:creationId xmlns:p14="http://schemas.microsoft.com/office/powerpoint/2010/main" val="120730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60381" y="1656618"/>
            <a:ext cx="8229600" cy="685800"/>
          </a:xfrm>
        </p:spPr>
        <p:txBody>
          <a:bodyPr/>
          <a:lstStyle/>
          <a:p>
            <a:pPr algn="l"/>
            <a:r>
              <a:rPr lang="en-GB" sz="3000" dirty="0"/>
              <a:t>Early Church teachings</a:t>
            </a:r>
            <a:endParaRPr lang="en-US" sz="3000" dirty="0"/>
          </a:p>
        </p:txBody>
      </p:sp>
      <p:pic>
        <p:nvPicPr>
          <p:cNvPr id="7" name="Picture 6">
            <a:extLst>
              <a:ext uri="{FF2B5EF4-FFF2-40B4-BE49-F238E27FC236}">
                <a16:creationId xmlns:a16="http://schemas.microsoft.com/office/drawing/2014/main" xmlns="" id="{F5CABAB7-ECC5-4E40-BA05-770675484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27"/>
            <a:ext cx="9144000" cy="1549550"/>
          </a:xfrm>
          <a:prstGeom prst="rect">
            <a:avLst/>
          </a:prstGeom>
        </p:spPr>
      </p:pic>
      <p:sp>
        <p:nvSpPr>
          <p:cNvPr id="2" name="TextBox 1">
            <a:extLst>
              <a:ext uri="{FF2B5EF4-FFF2-40B4-BE49-F238E27FC236}">
                <a16:creationId xmlns:a16="http://schemas.microsoft.com/office/drawing/2014/main" xmlns="" id="{6675594D-5A8D-4079-B6BF-4C469917853C}"/>
              </a:ext>
            </a:extLst>
          </p:cNvPr>
          <p:cNvSpPr txBox="1"/>
          <p:nvPr/>
        </p:nvSpPr>
        <p:spPr>
          <a:xfrm>
            <a:off x="360381" y="2449486"/>
            <a:ext cx="3614570" cy="3724096"/>
          </a:xfrm>
          <a:prstGeom prst="rect">
            <a:avLst/>
          </a:prstGeom>
          <a:noFill/>
        </p:spPr>
        <p:txBody>
          <a:bodyPr wrap="square" rtlCol="0">
            <a:spAutoFit/>
          </a:bodyPr>
          <a:lstStyle/>
          <a:p>
            <a:pPr algn="l"/>
            <a:r>
              <a:rPr lang="en-GB" sz="2000" dirty="0">
                <a:solidFill>
                  <a:srgbClr val="000000"/>
                </a:solidFill>
              </a:rPr>
              <a:t>“You are not making a gift of what is yours to the poor person, but you are giving them back what is theirs. You have been appropriating things that are meant to be for the common use of everyone. The earth belongs to everyone, not to the rich.” </a:t>
            </a:r>
          </a:p>
          <a:p>
            <a:pPr algn="l"/>
            <a:endParaRPr lang="en-GB" sz="2000" dirty="0">
              <a:solidFill>
                <a:srgbClr val="000000"/>
              </a:solidFill>
            </a:endParaRPr>
          </a:p>
          <a:p>
            <a:pPr algn="r"/>
            <a:r>
              <a:rPr lang="en-GB" sz="1600" dirty="0">
                <a:solidFill>
                  <a:srgbClr val="000000"/>
                </a:solidFill>
              </a:rPr>
              <a:t>St Ambrose </a:t>
            </a:r>
          </a:p>
        </p:txBody>
      </p:sp>
      <p:pic>
        <p:nvPicPr>
          <p:cNvPr id="1026" name="Picture 2" descr="https://aidanharticons.com/wp-content/uploads/2013/01/Ambrose-copy.jpg">
            <a:extLst>
              <a:ext uri="{FF2B5EF4-FFF2-40B4-BE49-F238E27FC236}">
                <a16:creationId xmlns:a16="http://schemas.microsoft.com/office/drawing/2014/main" xmlns="" id="{0EB5B205-4302-4C01-B25E-B7F2BB9E5E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3821" y="1992368"/>
            <a:ext cx="3614570" cy="4090337"/>
          </a:xfrm>
          <a:prstGeom prst="rect">
            <a:avLst/>
          </a:prstGeom>
          <a:noFill/>
          <a:extLst>
            <a:ext uri="{909E8E84-426E-40DD-AFC4-6F175D3DCCD1}">
              <a14:hiddenFill xmlns:a14="http://schemas.microsoft.com/office/drawing/2010/main">
                <a:solidFill>
                  <a:srgbClr val="FFFFFF"/>
                </a:solidFill>
              </a14:hiddenFill>
            </a:ext>
          </a:extLst>
        </p:spPr>
      </p:pic>
      <p:sp>
        <p:nvSpPr>
          <p:cNvPr id="8" name="Online Image Placeholder 7">
            <a:extLst>
              <a:ext uri="{FF2B5EF4-FFF2-40B4-BE49-F238E27FC236}">
                <a16:creationId xmlns:a16="http://schemas.microsoft.com/office/drawing/2014/main" xmlns="" id="{EEA5FFEB-4051-4886-82CD-219C1B3CDCD5}"/>
              </a:ext>
            </a:extLst>
          </p:cNvPr>
          <p:cNvSpPr>
            <a:spLocks noGrp="1"/>
          </p:cNvSpPr>
          <p:nvPr>
            <p:ph type="clipArt" sz="half" idx="2"/>
          </p:nvPr>
        </p:nvSpPr>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2578" y="1914862"/>
            <a:ext cx="8390965" cy="914310"/>
          </a:xfrm>
        </p:spPr>
        <p:txBody>
          <a:bodyPr/>
          <a:lstStyle/>
          <a:p>
            <a:r>
              <a:rPr lang="en-GB" sz="3000" dirty="0"/>
              <a:t>Key message from </a:t>
            </a:r>
            <a:r>
              <a:rPr lang="en-GB" sz="3000" i="1" dirty="0"/>
              <a:t>On the Development of Peoples</a:t>
            </a:r>
            <a:endParaRPr lang="en-US" sz="3000" i="1" dirty="0"/>
          </a:p>
        </p:txBody>
      </p:sp>
      <p:pic>
        <p:nvPicPr>
          <p:cNvPr id="9" name="Picture 8">
            <a:extLst>
              <a:ext uri="{FF2B5EF4-FFF2-40B4-BE49-F238E27FC236}">
                <a16:creationId xmlns:a16="http://schemas.microsoft.com/office/drawing/2014/main" xmlns="" id="{C555D9D2-2353-4F3F-AC6E-DF988674F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49550"/>
          </a:xfrm>
          <a:prstGeom prst="rect">
            <a:avLst/>
          </a:prstGeom>
        </p:spPr>
      </p:pic>
      <p:sp>
        <p:nvSpPr>
          <p:cNvPr id="2" name="TextBox 1">
            <a:extLst>
              <a:ext uri="{FF2B5EF4-FFF2-40B4-BE49-F238E27FC236}">
                <a16:creationId xmlns:a16="http://schemas.microsoft.com/office/drawing/2014/main" xmlns="" id="{522AA1D3-87F8-4743-8507-9B83D3F02BF1}"/>
              </a:ext>
            </a:extLst>
          </p:cNvPr>
          <p:cNvSpPr txBox="1"/>
          <p:nvPr/>
        </p:nvSpPr>
        <p:spPr>
          <a:xfrm>
            <a:off x="459890" y="3194484"/>
            <a:ext cx="8224220" cy="2751522"/>
          </a:xfrm>
          <a:prstGeom prst="rect">
            <a:avLst/>
          </a:prstGeom>
          <a:noFill/>
        </p:spPr>
        <p:txBody>
          <a:bodyPr wrap="square" rtlCol="0">
            <a:spAutoFit/>
          </a:bodyPr>
          <a:lstStyle/>
          <a:p>
            <a:pPr algn="l">
              <a:lnSpc>
                <a:spcPct val="90000"/>
              </a:lnSpc>
              <a:buFontTx/>
              <a:buNone/>
            </a:pPr>
            <a:r>
              <a:rPr lang="en-GB" dirty="0">
                <a:solidFill>
                  <a:srgbClr val="000000"/>
                </a:solidFill>
              </a:rPr>
              <a:t>God calls us to look hard at our lifestyles and to choose to live </a:t>
            </a:r>
            <a:r>
              <a:rPr lang="en-GB" b="1" dirty="0">
                <a:solidFill>
                  <a:srgbClr val="000000"/>
                </a:solidFill>
              </a:rPr>
              <a:t>SIMPLY, SUSTAINABLY</a:t>
            </a:r>
            <a:r>
              <a:rPr lang="en-GB" dirty="0">
                <a:solidFill>
                  <a:srgbClr val="000000"/>
                </a:solidFill>
              </a:rPr>
              <a:t> and in </a:t>
            </a:r>
            <a:r>
              <a:rPr lang="en-GB" b="1" dirty="0">
                <a:solidFill>
                  <a:srgbClr val="000000"/>
                </a:solidFill>
              </a:rPr>
              <a:t>SOLIDARITY</a:t>
            </a:r>
            <a:r>
              <a:rPr lang="en-GB" dirty="0">
                <a:solidFill>
                  <a:srgbClr val="000000"/>
                </a:solidFill>
              </a:rPr>
              <a:t> with those who live in poverty.</a:t>
            </a:r>
          </a:p>
          <a:p>
            <a:pPr algn="l">
              <a:lnSpc>
                <a:spcPct val="90000"/>
              </a:lnSpc>
              <a:buFontTx/>
              <a:buNone/>
            </a:pPr>
            <a:endParaRPr lang="en-GB" dirty="0">
              <a:solidFill>
                <a:srgbClr val="000000"/>
              </a:solidFill>
            </a:endParaRPr>
          </a:p>
          <a:p>
            <a:pPr algn="l">
              <a:lnSpc>
                <a:spcPct val="90000"/>
              </a:lnSpc>
              <a:buFontTx/>
              <a:buNone/>
            </a:pPr>
            <a:r>
              <a:rPr lang="en-GB" dirty="0">
                <a:solidFill>
                  <a:srgbClr val="000000"/>
                </a:solidFill>
              </a:rPr>
              <a:t>In this way we can help create a world in which human dignity is respected and everyone can reach their full potential. This would be true progress, worth more than economic growth alone.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3484" y="280695"/>
            <a:ext cx="8357030" cy="695325"/>
          </a:xfrm>
        </p:spPr>
        <p:txBody>
          <a:bodyPr/>
          <a:lstStyle/>
          <a:p>
            <a:r>
              <a:rPr lang="en-GB" sz="3000" dirty="0"/>
              <a:t>Why </a:t>
            </a:r>
            <a:r>
              <a:rPr lang="en-GB" sz="3000" i="1" dirty="0"/>
              <a:t>live</a:t>
            </a:r>
            <a:r>
              <a:rPr lang="en-GB" sz="3000" dirty="0"/>
              <a:t>simply? So others can simply live?</a:t>
            </a:r>
          </a:p>
        </p:txBody>
      </p:sp>
      <p:pic>
        <p:nvPicPr>
          <p:cNvPr id="4" name="Content Placeholder 3">
            <a:extLst>
              <a:ext uri="{FF2B5EF4-FFF2-40B4-BE49-F238E27FC236}">
                <a16:creationId xmlns:a16="http://schemas.microsoft.com/office/drawing/2014/main" xmlns="" id="{91A7BE99-2748-453F-9D23-19B4C2DBA7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6025" y="1344467"/>
            <a:ext cx="6531947" cy="435463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50876" y="376517"/>
            <a:ext cx="7851775" cy="1533525"/>
          </a:xfrm>
        </p:spPr>
        <p:txBody>
          <a:bodyPr/>
          <a:lstStyle/>
          <a:p>
            <a:r>
              <a:rPr lang="en-GB" sz="3000" dirty="0"/>
              <a:t>Why should Catholic parishes and schools do the </a:t>
            </a:r>
            <a:r>
              <a:rPr lang="en-GB" sz="3000" i="1" dirty="0"/>
              <a:t>live</a:t>
            </a:r>
            <a:r>
              <a:rPr lang="en-GB" sz="3000" dirty="0"/>
              <a:t>simply award?</a:t>
            </a:r>
          </a:p>
        </p:txBody>
      </p:sp>
      <p:sp>
        <p:nvSpPr>
          <p:cNvPr id="13315" name="Content Placeholder 2"/>
          <p:cNvSpPr>
            <a:spLocks noGrp="1"/>
          </p:cNvSpPr>
          <p:nvPr>
            <p:ph idx="1"/>
          </p:nvPr>
        </p:nvSpPr>
        <p:spPr>
          <a:xfrm>
            <a:off x="641349" y="1907896"/>
            <a:ext cx="7851775" cy="4573587"/>
          </a:xfrm>
        </p:spPr>
        <p:txBody>
          <a:bodyPr/>
          <a:lstStyle/>
          <a:p>
            <a:r>
              <a:rPr lang="en-GB" sz="2000" dirty="0"/>
              <a:t>To support Pope Francis in his call to protect the planet and recognise our global interconnectedness</a:t>
            </a:r>
          </a:p>
          <a:p>
            <a:r>
              <a:rPr lang="en-GB" sz="2000" dirty="0"/>
              <a:t>Recognition for the work the parish or school is doing already</a:t>
            </a:r>
          </a:p>
          <a:p>
            <a:r>
              <a:rPr lang="en-GB" sz="2000" dirty="0"/>
              <a:t>Breaking down barriers and working together on a common endeavour</a:t>
            </a:r>
          </a:p>
          <a:p>
            <a:r>
              <a:rPr lang="en-GB" sz="2000" dirty="0"/>
              <a:t>To achieve more of an impact collectively </a:t>
            </a:r>
          </a:p>
          <a:p>
            <a:r>
              <a:rPr lang="en-GB" sz="2000" dirty="0"/>
              <a:t>To show leadership in the Catholic community</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12"/>
          <p:cNvSpPr>
            <a:spLocks noGrp="1"/>
          </p:cNvSpPr>
          <p:nvPr>
            <p:ph sz="half" idx="2"/>
          </p:nvPr>
        </p:nvSpPr>
        <p:spPr>
          <a:xfrm>
            <a:off x="5342090" y="2243555"/>
            <a:ext cx="3531746" cy="4221162"/>
          </a:xfrm>
        </p:spPr>
        <p:txBody>
          <a:bodyPr/>
          <a:lstStyle/>
          <a:p>
            <a:pPr marL="0" indent="0" eaLnBrk="1" hangingPunct="1">
              <a:buNone/>
            </a:pPr>
            <a:r>
              <a:rPr lang="en-GB" sz="2400" i="1" dirty="0"/>
              <a:t>"Individual actions may seem insignificant but together the small steps of many people can have an astonishing impact." </a:t>
            </a:r>
          </a:p>
          <a:p>
            <a:pPr marL="0" indent="0" eaLnBrk="1" hangingPunct="1">
              <a:buNone/>
            </a:pPr>
            <a:endParaRPr lang="en-GB" sz="1600" dirty="0"/>
          </a:p>
          <a:p>
            <a:pPr marL="0" indent="0" algn="r" eaLnBrk="1" hangingPunct="1">
              <a:buNone/>
            </a:pPr>
            <a:r>
              <a:rPr lang="en-GB" sz="1600" dirty="0"/>
              <a:t>The Call of Creation by the Catholic Bishops' Conference of England and Wales</a:t>
            </a:r>
          </a:p>
        </p:txBody>
      </p:sp>
      <p:pic>
        <p:nvPicPr>
          <p:cNvPr id="3" name="Content Placeholder 2">
            <a:extLst>
              <a:ext uri="{FF2B5EF4-FFF2-40B4-BE49-F238E27FC236}">
                <a16:creationId xmlns:a16="http://schemas.microsoft.com/office/drawing/2014/main" xmlns="" id="{758DFD3A-EBA0-48A4-B387-07F18B323C5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10800000" flipV="1">
            <a:off x="527124" y="2243555"/>
            <a:ext cx="4456812" cy="3460420"/>
          </a:xfrm>
        </p:spPr>
      </p:pic>
      <p:pic>
        <p:nvPicPr>
          <p:cNvPr id="4" name="Picture 3">
            <a:extLst>
              <a:ext uri="{FF2B5EF4-FFF2-40B4-BE49-F238E27FC236}">
                <a16:creationId xmlns:a16="http://schemas.microsoft.com/office/drawing/2014/main" xmlns="" id="{EF49D57F-52BD-44F7-8C7B-3B4DE244D4B0}"/>
              </a:ext>
            </a:extLst>
          </p:cNvPr>
          <p:cNvPicPr>
            <a:picLocks noChangeAspect="1"/>
          </p:cNvPicPr>
          <p:nvPr/>
        </p:nvPicPr>
        <p:blipFill>
          <a:blip r:embed="rId4"/>
          <a:stretch>
            <a:fillRect/>
          </a:stretch>
        </p:blipFill>
        <p:spPr>
          <a:xfrm>
            <a:off x="-1" y="-1495"/>
            <a:ext cx="9144000" cy="15483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1AAA3-919C-43F3-AD2F-5997DAB99077}"/>
              </a:ext>
            </a:extLst>
          </p:cNvPr>
          <p:cNvSpPr>
            <a:spLocks noGrp="1"/>
          </p:cNvSpPr>
          <p:nvPr>
            <p:ph type="title"/>
          </p:nvPr>
        </p:nvSpPr>
        <p:spPr>
          <a:xfrm>
            <a:off x="641349" y="307275"/>
            <a:ext cx="7851775" cy="963370"/>
          </a:xfrm>
        </p:spPr>
        <p:txBody>
          <a:bodyPr/>
          <a:lstStyle/>
          <a:p>
            <a:r>
              <a:rPr lang="en-GB" sz="3000" dirty="0"/>
              <a:t>St Benedict’s parish in Leeds with their </a:t>
            </a:r>
            <a:r>
              <a:rPr lang="en-GB" sz="3000" i="1" dirty="0"/>
              <a:t>live</a:t>
            </a:r>
            <a:r>
              <a:rPr lang="en-GB" sz="3000" dirty="0"/>
              <a:t>simply plaque</a:t>
            </a:r>
          </a:p>
        </p:txBody>
      </p:sp>
      <p:pic>
        <p:nvPicPr>
          <p:cNvPr id="5" name="Content Placeholder 4">
            <a:extLst>
              <a:ext uri="{FF2B5EF4-FFF2-40B4-BE49-F238E27FC236}">
                <a16:creationId xmlns:a16="http://schemas.microsoft.com/office/drawing/2014/main" xmlns="" id="{6A9AC984-62E6-46B2-B84A-7448B37C47D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7254" y="1641102"/>
            <a:ext cx="6079964" cy="4053830"/>
          </a:xfrm>
        </p:spPr>
      </p:pic>
    </p:spTree>
    <p:extLst>
      <p:ext uri="{BB962C8B-B14F-4D97-AF65-F5344CB8AC3E}">
        <p14:creationId xmlns:p14="http://schemas.microsoft.com/office/powerpoint/2010/main" val="2257583115"/>
      </p:ext>
    </p:extLst>
  </p:cSld>
  <p:clrMapOvr>
    <a:masterClrMapping/>
  </p:clrMapOvr>
</p:sld>
</file>

<file path=ppt/theme/theme1.xml><?xml version="1.0" encoding="utf-8"?>
<a:theme xmlns:a="http://schemas.openxmlformats.org/drawingml/2006/main" name="blank">
  <a:themeElements>
    <a:clrScheme name="">
      <a:dk1>
        <a:srgbClr val="003F47"/>
      </a:dk1>
      <a:lt1>
        <a:srgbClr val="FFFFFF"/>
      </a:lt1>
      <a:dk2>
        <a:srgbClr val="047AAE"/>
      </a:dk2>
      <a:lt2>
        <a:srgbClr val="435608"/>
      </a:lt2>
      <a:accent1>
        <a:srgbClr val="98BB0E"/>
      </a:accent1>
      <a:accent2>
        <a:srgbClr val="047AAE"/>
      </a:accent2>
      <a:accent3>
        <a:srgbClr val="FFFFFF"/>
      </a:accent3>
      <a:accent4>
        <a:srgbClr val="00343B"/>
      </a:accent4>
      <a:accent5>
        <a:srgbClr val="CADAAA"/>
      </a:accent5>
      <a:accent6>
        <a:srgbClr val="036E9D"/>
      </a:accent6>
      <a:hlink>
        <a:srgbClr val="003F47"/>
      </a:hlink>
      <a:folHlink>
        <a:srgbClr val="019894"/>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81873"/>
        </a:dk2>
        <a:lt2>
          <a:srgbClr val="E5E6C3"/>
        </a:lt2>
        <a:accent1>
          <a:srgbClr val="016889"/>
        </a:accent1>
        <a:accent2>
          <a:srgbClr val="333399"/>
        </a:accent2>
        <a:accent3>
          <a:srgbClr val="FFFFFF"/>
        </a:accent3>
        <a:accent4>
          <a:srgbClr val="000000"/>
        </a:accent4>
        <a:accent5>
          <a:srgbClr val="AAB9C4"/>
        </a:accent5>
        <a:accent6>
          <a:srgbClr val="2D2D8A"/>
        </a:accent6>
        <a:hlink>
          <a:srgbClr val="B5B518"/>
        </a:hlink>
        <a:folHlink>
          <a:srgbClr val="AD4200"/>
        </a:folHlink>
      </a:clrScheme>
      <a:clrMap bg1="lt1" tx1="dk1" bg2="lt2" tx2="dk2" accent1="accent1" accent2="accent2" accent3="accent3" accent4="accent4" accent5="accent5" accent6="accent6" hlink="hlink" folHlink="folHlink"/>
    </a:extraClrScheme>
    <a:extraClrScheme>
      <a:clrScheme name="Blank Presentation 14">
        <a:dk1>
          <a:srgbClr val="003E4E"/>
        </a:dk1>
        <a:lt1>
          <a:srgbClr val="FFFFFF"/>
        </a:lt1>
        <a:dk2>
          <a:srgbClr val="0070AD"/>
        </a:dk2>
        <a:lt2>
          <a:srgbClr val="808080"/>
        </a:lt2>
        <a:accent1>
          <a:srgbClr val="96B426"/>
        </a:accent1>
        <a:accent2>
          <a:srgbClr val="0070AD"/>
        </a:accent2>
        <a:accent3>
          <a:srgbClr val="FFFFFF"/>
        </a:accent3>
        <a:accent4>
          <a:srgbClr val="003441"/>
        </a:accent4>
        <a:accent5>
          <a:srgbClr val="C9D6AC"/>
        </a:accent5>
        <a:accent6>
          <a:srgbClr val="00659C"/>
        </a:accent6>
        <a:hlink>
          <a:srgbClr val="003E4E"/>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89E7931D5813C448F75EF54D0FDD21F" ma:contentTypeVersion="40" ma:contentTypeDescription="Create a new document." ma:contentTypeScope="" ma:versionID="421178c2348cfaab6d337d3c240ec628">
  <xsd:schema xmlns:xsd="http://www.w3.org/2001/XMLSchema" xmlns:xs="http://www.w3.org/2001/XMLSchema" xmlns:p="http://schemas.microsoft.com/office/2006/metadata/properties" xmlns:ns2="9a42ba02-7949-4d25-9ec4-f8a3011b4c20" xmlns:ns3="http://schemas.microsoft.com/sharepoint/v3/fields" xmlns:ns4="04672002-f21f-4240-adfb-f0b653fb6fb5" xmlns:ns5="453a0c7f-c966-4a5c-a0f8-de0f8150ea1e" xmlns:ns6="995dcc7a-a5b2-430e-b117-e83bf54076e0" targetNamespace="http://schemas.microsoft.com/office/2006/metadata/properties" ma:root="true" ma:fieldsID="9c2386f2d744f7b7c741244d68770923" ns2:_="" ns3:_="" ns4:_="" ns5:_="" ns6:_="">
    <xsd:import namespace="9a42ba02-7949-4d25-9ec4-f8a3011b4c20"/>
    <xsd:import namespace="http://schemas.microsoft.com/sharepoint/v3/fields"/>
    <xsd:import namespace="04672002-f21f-4240-adfb-f0b653fb6fb5"/>
    <xsd:import namespace="453a0c7f-c966-4a5c-a0f8-de0f8150ea1e"/>
    <xsd:import namespace="995dcc7a-a5b2-430e-b117-e83bf54076e0"/>
    <xsd:element name="properties">
      <xsd:complexType>
        <xsd:sequence>
          <xsd:element name="documentManagement">
            <xsd:complexType>
              <xsd:all>
                <xsd:element ref="ns2:Audience"/>
                <xsd:element ref="ns2:Document_x0020_Type"/>
                <xsd:element ref="ns2:Status" minOccurs="0"/>
                <xsd:element ref="ns3:_ResourceType" minOccurs="0"/>
                <xsd:element ref="ns2:Sub_x002d_Focus" minOccurs="0"/>
                <xsd:element ref="ns4:Archive" minOccurs="0"/>
                <xsd:element ref="ns4:_dlc_DocId" minOccurs="0"/>
                <xsd:element ref="ns4:_dlc_DocIdUrl" minOccurs="0"/>
                <xsd:element ref="ns4:_dlc_DocIdPersistId" minOccurs="0"/>
                <xsd:element ref="ns2:lb1d745c6d3543ed9e913337cf11d6f3" minOccurs="0"/>
                <xsd:element ref="ns5:TaxCatchAll" minOccurs="0"/>
                <xsd:element ref="ns2:MediaServiceMetadata" minOccurs="0"/>
                <xsd:element ref="ns2:MediaServiceFastMetadata" minOccurs="0"/>
                <xsd:element ref="ns2:MediaServiceDateTaken" minOccurs="0"/>
                <xsd:element ref="ns2:MediaServiceAutoTags"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2ba02-7949-4d25-9ec4-f8a3011b4c20" elementFormDefault="qualified">
    <xsd:import namespace="http://schemas.microsoft.com/office/2006/documentManagement/types"/>
    <xsd:import namespace="http://schemas.microsoft.com/office/infopath/2007/PartnerControls"/>
    <xsd:element name="Audience" ma:index="2" ma:displayName="Campaign Focus" ma:format="Dropdown" ma:internalName="Audience" ma:readOnly="false">
      <xsd:simpleType>
        <xsd:restriction base="dms:Choice">
          <xsd:enumeration value="Aid"/>
          <xsd:enumeration value="Big Church Switch"/>
          <xsd:enumeration value="Brazil Eviction"/>
          <xsd:enumeration value="CIDSE"/>
          <xsd:enumeration value="Power to be"/>
          <xsd:enumeration value="Fairtrade"/>
          <xsd:enumeration value="Fairtrade (Sainsbury's 2017)"/>
          <xsd:enumeration value="livesimply Award"/>
          <xsd:enumeration value="Refugees/migration"/>
          <xsd:enumeration value="The Climate Coalition"/>
          <xsd:enumeration value="Trade"/>
          <xsd:enumeration value="Why Campaign?"/>
        </xsd:restriction>
      </xsd:simpleType>
    </xsd:element>
    <xsd:element name="Document_x0020_Type" ma:index="4" ma:displayName="Document Type" ma:indexed="true" ma:list="{514b312d-50ba-45e3-982e-2ed143ddf28e}" ma:internalName="Document_x0020_Type" ma:readOnly="false" ma:showField="Title">
      <xsd:simpleType>
        <xsd:restriction base="dms:Lookup"/>
      </xsd:simpleType>
    </xsd:element>
    <xsd:element name="Status" ma:index="5" nillable="true" ma:displayName="Status" ma:default="Draft" ma:format="Dropdown" ma:internalName="Status" ma:readOnly="false">
      <xsd:simpleType>
        <xsd:restriction base="dms:Choice">
          <xsd:enumeration value="Draft"/>
          <xsd:enumeration value="Final"/>
          <xsd:enumeration value="Portal Content"/>
          <xsd:enumeration value="Publish Externally"/>
          <xsd:enumeration value="Publish to Portal and Externally"/>
          <xsd:enumeration value="Archive"/>
        </xsd:restriction>
      </xsd:simpleType>
    </xsd:element>
    <xsd:element name="Sub_x002d_Focus" ma:index="7" nillable="true" ma:displayName="Sub-Focus" ma:description="Enter a sub-focus to help categorise a document within a particular Campaign Focus" ma:internalName="Sub_x002d_Focus" ma:readOnly="false">
      <xsd:simpleType>
        <xsd:restriction base="dms:Text">
          <xsd:maxLength value="255"/>
        </xsd:restriction>
      </xsd:simpleType>
    </xsd:element>
    <xsd:element name="lb1d745c6d3543ed9e913337cf11d6f3" ma:index="16" ma:taxonomy="true" ma:internalName="lb1d745c6d3543ed9e913337cf11d6f3" ma:taxonomyFieldName="Financial_x0020_Year" ma:displayName="Financial Year" ma:default="31;#2017-2018|88d2cb61-fcf7-41f9-8e0c-036f28d86389" ma:fieldId="{5b1d745c-6d35-43ed-9e91-3337cf11d6f3}" ma:sspId="73aede18-5762-4cff-92fc-bd8aa2d29118" ma:termSetId="85c616ec-e6eb-4a19-a4b0-8ba042b0c64b" ma:anchorId="00000000-0000-0000-0000-000000000000" ma:open="false" ma:isKeyword="false">
      <xsd:complexType>
        <xsd:sequence>
          <xsd:element ref="pc:Terms" minOccurs="0" maxOccurs="1"/>
        </xsd:sequence>
      </xsd:complex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sourceType" ma:index="6" nillable="true" ma:displayName="Resource Type" ma:description="A set of categories, functions, genres or aggregation levels" ma:internalName="_ResourceTyp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Archive" ma:index="8" nillable="true" ma:displayName="Archive" ma:default="0" ma:internalName="Archive">
      <xsd:simpleType>
        <xsd:restriction base="dms:Boolea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17" nillable="true" ma:displayName="Taxonomy Catch All Column" ma:descriptio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5dcc7a-a5b2-430e-b117-e83bf54076e0"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udience xmlns="9a42ba02-7949-4d25-9ec4-f8a3011b4c20">livesimply Award</Audience>
    <Status xmlns="9a42ba02-7949-4d25-9ec4-f8a3011b4c20">Draft</Status>
    <TaxCatchAll xmlns="453a0c7f-c966-4a5c-a0f8-de0f8150ea1e">
      <Value>31</Value>
    </TaxCatchAll>
    <Archive xmlns="04672002-f21f-4240-adfb-f0b653fb6fb5">false</Archive>
    <Sub_x002d_Focus xmlns="9a42ba02-7949-4d25-9ec4-f8a3011b4c20" xsi:nil="true"/>
    <Document_x0020_Type xmlns="9a42ba02-7949-4d25-9ec4-f8a3011b4c20">6</Document_x0020_Type>
    <_ResourceType xmlns="http://schemas.microsoft.com/sharepoint/v3/fields" xsi:nil="true"/>
    <lb1d745c6d3543ed9e913337cf11d6f3 xmlns="9a42ba02-7949-4d25-9ec4-f8a3011b4c20">
      <Terms xmlns="http://schemas.microsoft.com/office/infopath/2007/PartnerControls">
        <TermInfo xmlns="http://schemas.microsoft.com/office/infopath/2007/PartnerControls">
          <TermName xmlns="http://schemas.microsoft.com/office/infopath/2007/PartnerControls">2017-2018</TermName>
          <TermId xmlns="http://schemas.microsoft.com/office/infopath/2007/PartnerControls">88d2cb61-fcf7-41f9-8e0c-036f28d86389</TermId>
        </TermInfo>
      </Terms>
    </lb1d745c6d3543ed9e913337cf11d6f3>
    <_dlc_DocId xmlns="04672002-f21f-4240-adfb-f0b653fb6fb5">SZUU6KYVHK2A-52663779-2220</_dlc_DocId>
    <_dlc_DocIdUrl xmlns="04672002-f21f-4240-adfb-f0b653fb6fb5">
      <Url>https://cafod365.sharepoint.com/sites/int/Campaigns/_layouts/15/DocIdRedir.aspx?ID=SZUU6KYVHK2A-52663779-2220</Url>
      <Description>SZUU6KYVHK2A-52663779-2220</Description>
    </_dlc_DocIdUrl>
  </documentManagement>
</p:properties>
</file>

<file path=customXml/itemProps1.xml><?xml version="1.0" encoding="utf-8"?>
<ds:datastoreItem xmlns:ds="http://schemas.openxmlformats.org/officeDocument/2006/customXml" ds:itemID="{436B3F3F-B6EC-4BBA-8540-55F071103C65}">
  <ds:schemaRefs>
    <ds:schemaRef ds:uri="http://schemas.microsoft.com/sharepoint/v3/contenttype/forms"/>
  </ds:schemaRefs>
</ds:datastoreItem>
</file>

<file path=customXml/itemProps2.xml><?xml version="1.0" encoding="utf-8"?>
<ds:datastoreItem xmlns:ds="http://schemas.openxmlformats.org/officeDocument/2006/customXml" ds:itemID="{0014973C-2A4F-4166-93C4-D35B9009C91A}">
  <ds:schemaRefs>
    <ds:schemaRef ds:uri="http://schemas.microsoft.com/sharepoint/events"/>
  </ds:schemaRefs>
</ds:datastoreItem>
</file>

<file path=customXml/itemProps3.xml><?xml version="1.0" encoding="utf-8"?>
<ds:datastoreItem xmlns:ds="http://schemas.openxmlformats.org/officeDocument/2006/customXml" ds:itemID="{0828BE74-6890-4945-8674-2F0F9313CA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42ba02-7949-4d25-9ec4-f8a3011b4c20"/>
    <ds:schemaRef ds:uri="http://schemas.microsoft.com/sharepoint/v3/fields"/>
    <ds:schemaRef ds:uri="04672002-f21f-4240-adfb-f0b653fb6fb5"/>
    <ds:schemaRef ds:uri="453a0c7f-c966-4a5c-a0f8-de0f8150ea1e"/>
    <ds:schemaRef ds:uri="995dcc7a-a5b2-430e-b117-e83bf54076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45BD7BE-91C7-4599-BE26-B448D1E6EA8C}">
  <ds:schemaRefs>
    <ds:schemaRef ds:uri="http://schemas.microsoft.com/office/2006/metadata/properties"/>
    <ds:schemaRef ds:uri="http://purl.org/dc/elements/1.1/"/>
    <ds:schemaRef ds:uri="http://purl.org/dc/dcmitype/"/>
    <ds:schemaRef ds:uri="453a0c7f-c966-4a5c-a0f8-de0f8150ea1e"/>
    <ds:schemaRef ds:uri="http://schemas.microsoft.com/office/infopath/2007/PartnerControls"/>
    <ds:schemaRef ds:uri="http://schemas.microsoft.com/office/2006/documentManagement/types"/>
    <ds:schemaRef ds:uri="04672002-f21f-4240-adfb-f0b653fb6fb5"/>
    <ds:schemaRef ds:uri="http://www.w3.org/XML/1998/namespace"/>
    <ds:schemaRef ds:uri="995dcc7a-a5b2-430e-b117-e83bf54076e0"/>
    <ds:schemaRef ds:uri="http://schemas.openxmlformats.org/package/2006/metadata/core-properties"/>
    <ds:schemaRef ds:uri="http://schemas.microsoft.com/sharepoint/v3/fields"/>
    <ds:schemaRef ds:uri="9a42ba02-7949-4d25-9ec4-f8a3011b4c20"/>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1737</TotalTime>
  <Words>2147</Words>
  <Application>Microsoft Office PowerPoint</Application>
  <PresentationFormat>On-screen Show (4:3)</PresentationFormat>
  <Paragraphs>199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vt:lpstr>
      <vt:lpstr>PowerPoint Presentation</vt:lpstr>
      <vt:lpstr>Pope Francis inspires us to livesimply</vt:lpstr>
      <vt:lpstr>PowerPoint Presentation</vt:lpstr>
      <vt:lpstr>Early Church teachings</vt:lpstr>
      <vt:lpstr>Key message from On the Development of Peoples</vt:lpstr>
      <vt:lpstr>Why livesimply? So others can simply live?</vt:lpstr>
      <vt:lpstr>Why should Catholic parishes and schools do the livesimply award?</vt:lpstr>
      <vt:lpstr>PowerPoint Presentation</vt:lpstr>
      <vt:lpstr>St Benedict’s parish in Leeds with their livesimply plaque</vt:lpstr>
      <vt:lpstr>Who is organising the livesimply award?</vt:lpstr>
      <vt:lpstr>Potential benefits for your community</vt:lpstr>
      <vt:lpstr>Four simple steps</vt:lpstr>
      <vt:lpstr>1. Sign up</vt:lpstr>
      <vt:lpstr>2. Self-assessment and registration</vt:lpstr>
      <vt:lpstr>Some possible questions</vt:lpstr>
      <vt:lpstr>3. Developing your action plan</vt:lpstr>
      <vt:lpstr>4. Assessment </vt:lpstr>
      <vt:lpstr>Livesimply award progress so far</vt:lpstr>
      <vt:lpstr>In Cathedrals…</vt:lpstr>
      <vt:lpstr>In schools…</vt:lpstr>
      <vt:lpstr>Newman University Birmingham </vt:lpstr>
      <vt:lpstr>In parishes…</vt:lpstr>
      <vt:lpstr>Over to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Green Climate Fund</dc:title>
  <dc:creator>Sarah Wykes</dc:creator>
  <cp:lastModifiedBy>Nicola Duggan</cp:lastModifiedBy>
  <cp:revision>260</cp:revision>
  <cp:lastPrinted>2007-05-25T15:49:55Z</cp:lastPrinted>
  <dcterms:created xsi:type="dcterms:W3CDTF">2011-02-15T12:48:34Z</dcterms:created>
  <dcterms:modified xsi:type="dcterms:W3CDTF">2018-03-07T12:13:55Z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0x010100989E7931D5813C448F75EF54D0FDD21F</vt:lpwstr>
  </property>
  <property fmtid="{D5CDD505-2E9C-101B-9397-08002B2CF9AE}" pid="3" name="_dlc_DocIdItemGuid">
    <vt:lpwstr>28adc45f-f9da-468b-a1b8-e2da1c426bb0</vt:lpwstr>
  </property>
  <property fmtid="{D5CDD505-2E9C-101B-9397-08002B2CF9AE}" pid="4" name="Financial Year">
    <vt:lpwstr>31;#2017-2018|88d2cb61-fcf7-41f9-8e0c-036f28d86389</vt:lpwstr>
  </property>
</Properties>
</file>