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Comic Sans MS" panose="030F0702030302020204" pitchFamily="66" charset="0"/>
      <p:regular r:id="rId9"/>
      <p:bold r:id="rId10"/>
      <p:italic r:id="rId11"/>
      <p:boldItalic r:id="rId12"/>
    </p:embeddedFont>
    <p:embeddedFont>
      <p:font typeface="Montserrat"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35" y="4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791a48f2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791a48f2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f791a48f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f791a48f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791a48f2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f791a48f2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791a48f2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791a48f2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791a48f2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791a48f2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779500"/>
            <a:ext cx="6398200" cy="3364000"/>
          </a:xfrm>
          <a:prstGeom prst="rect">
            <a:avLst/>
          </a:prstGeom>
          <a:noFill/>
          <a:ln>
            <a:noFill/>
          </a:ln>
        </p:spPr>
      </p:pic>
      <p:pic>
        <p:nvPicPr>
          <p:cNvPr id="55" name="Google Shape;55;p13"/>
          <p:cNvPicPr preferRelativeResize="0"/>
          <p:nvPr/>
        </p:nvPicPr>
        <p:blipFill>
          <a:blip r:embed="rId4">
            <a:alphaModFix/>
          </a:blip>
          <a:stretch>
            <a:fillRect/>
          </a:stretch>
        </p:blipFill>
        <p:spPr>
          <a:xfrm>
            <a:off x="2183738" y="0"/>
            <a:ext cx="4776525" cy="1724825"/>
          </a:xfrm>
          <a:prstGeom prst="rect">
            <a:avLst/>
          </a:prstGeom>
          <a:noFill/>
          <a:ln>
            <a:noFill/>
          </a:ln>
        </p:spPr>
      </p:pic>
      <p:pic>
        <p:nvPicPr>
          <p:cNvPr id="56" name="Google Shape;56;p13"/>
          <p:cNvPicPr preferRelativeResize="0"/>
          <p:nvPr/>
        </p:nvPicPr>
        <p:blipFill>
          <a:blip r:embed="rId5">
            <a:alphaModFix/>
          </a:blip>
          <a:stretch>
            <a:fillRect/>
          </a:stretch>
        </p:blipFill>
        <p:spPr>
          <a:xfrm>
            <a:off x="6508975" y="1724825"/>
            <a:ext cx="2398749" cy="1764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0" y="239675"/>
            <a:ext cx="9144000" cy="3904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30" b="1">
                <a:solidFill>
                  <a:schemeClr val="dk1"/>
                </a:solidFill>
                <a:latin typeface="Montserrat"/>
                <a:ea typeface="Montserrat"/>
                <a:cs typeface="Montserrat"/>
                <a:sym typeface="Montserrat"/>
              </a:rPr>
              <a:t>About this prayer we are going to read to you :) </a:t>
            </a:r>
            <a:endParaRPr sz="2130" b="1">
              <a:solidFill>
                <a:schemeClr val="dk1"/>
              </a:solidFill>
              <a:latin typeface="Montserrat"/>
              <a:ea typeface="Montserrat"/>
              <a:cs typeface="Montserrat"/>
              <a:sym typeface="Montserrat"/>
            </a:endParaRPr>
          </a:p>
          <a:p>
            <a:pPr marL="0" lvl="0" indent="0" algn="l" rtl="0">
              <a:spcBef>
                <a:spcPts val="0"/>
              </a:spcBef>
              <a:spcAft>
                <a:spcPts val="0"/>
              </a:spcAft>
              <a:buNone/>
            </a:pPr>
            <a:endParaRPr sz="2130" b="1">
              <a:solidFill>
                <a:schemeClr val="dk1"/>
              </a:solidFill>
              <a:latin typeface="Montserrat"/>
              <a:ea typeface="Montserrat"/>
              <a:cs typeface="Montserrat"/>
              <a:sym typeface="Montserrat"/>
            </a:endParaRPr>
          </a:p>
          <a:p>
            <a:pPr marL="0" lvl="0" indent="0" algn="l" rtl="0">
              <a:lnSpc>
                <a:spcPct val="174545"/>
              </a:lnSpc>
              <a:spcBef>
                <a:spcPts val="0"/>
              </a:spcBef>
              <a:spcAft>
                <a:spcPts val="0"/>
              </a:spcAft>
              <a:buNone/>
            </a:pPr>
            <a:r>
              <a:rPr lang="en-GB" sz="1679">
                <a:solidFill>
                  <a:schemeClr val="dk1"/>
                </a:solidFill>
                <a:latin typeface="Comic Sans MS"/>
                <a:ea typeface="Comic Sans MS"/>
                <a:cs typeface="Comic Sans MS"/>
                <a:sym typeface="Comic Sans MS"/>
              </a:rPr>
              <a:t>Working in partnership with CAFOD, the Catholic Bishops’ Conference of England and Wales have written a prayer to encourage people to pray for the leaders meeting at COP26 this month.</a:t>
            </a:r>
            <a:endParaRPr sz="1679">
              <a:solidFill>
                <a:schemeClr val="dk1"/>
              </a:solidFill>
              <a:latin typeface="Comic Sans MS"/>
              <a:ea typeface="Comic Sans MS"/>
              <a:cs typeface="Comic Sans MS"/>
              <a:sym typeface="Comic Sans MS"/>
            </a:endParaRPr>
          </a:p>
          <a:p>
            <a:pPr marL="0" lvl="0" indent="0" algn="l" rtl="0">
              <a:lnSpc>
                <a:spcPct val="174545"/>
              </a:lnSpc>
              <a:spcBef>
                <a:spcPts val="800"/>
              </a:spcBef>
              <a:spcAft>
                <a:spcPts val="0"/>
              </a:spcAft>
              <a:buNone/>
            </a:pPr>
            <a:r>
              <a:rPr lang="en-GB" sz="1600">
                <a:solidFill>
                  <a:srgbClr val="202124"/>
                </a:solidFill>
                <a:highlight>
                  <a:srgbClr val="FFFFFF"/>
                </a:highlight>
                <a:latin typeface="Comic Sans MS"/>
                <a:ea typeface="Comic Sans MS"/>
                <a:cs typeface="Comic Sans MS"/>
                <a:sym typeface="Comic Sans MS"/>
              </a:rPr>
              <a:t>The most important  goal of the summit, known as COP26, is </a:t>
            </a:r>
            <a:r>
              <a:rPr lang="en-GB" sz="1600" b="1">
                <a:solidFill>
                  <a:srgbClr val="202124"/>
                </a:solidFill>
                <a:highlight>
                  <a:srgbClr val="FFFFFF"/>
                </a:highlight>
                <a:latin typeface="Comic Sans MS"/>
                <a:ea typeface="Comic Sans MS"/>
                <a:cs typeface="Comic Sans MS"/>
                <a:sym typeface="Comic Sans MS"/>
              </a:rPr>
              <a:t>to put the world on a path to aggressively cut greenhouse gas emissions and slow Earth's warming</a:t>
            </a:r>
            <a:r>
              <a:rPr lang="en-GB" sz="1600">
                <a:solidFill>
                  <a:srgbClr val="202124"/>
                </a:solidFill>
                <a:highlight>
                  <a:srgbClr val="FFFFFF"/>
                </a:highlight>
                <a:latin typeface="Comic Sans MS"/>
                <a:ea typeface="Comic Sans MS"/>
                <a:cs typeface="Comic Sans MS"/>
                <a:sym typeface="Comic Sans MS"/>
              </a:rPr>
              <a:t>. Negotiations will take place over two weeks.</a:t>
            </a:r>
            <a:endParaRPr sz="1679">
              <a:solidFill>
                <a:schemeClr val="dk1"/>
              </a:solidFill>
              <a:latin typeface="Comic Sans MS"/>
              <a:ea typeface="Comic Sans MS"/>
              <a:cs typeface="Comic Sans MS"/>
              <a:sym typeface="Comic Sans MS"/>
            </a:endParaRPr>
          </a:p>
          <a:p>
            <a:pPr marL="0" lvl="0" indent="0" algn="l" rtl="0">
              <a:lnSpc>
                <a:spcPct val="174545"/>
              </a:lnSpc>
              <a:spcBef>
                <a:spcPts val="800"/>
              </a:spcBef>
              <a:spcAft>
                <a:spcPts val="800"/>
              </a:spcAft>
              <a:buNone/>
            </a:pPr>
            <a:endParaRPr/>
          </a:p>
        </p:txBody>
      </p:sp>
      <p:pic>
        <p:nvPicPr>
          <p:cNvPr id="62" name="Google Shape;62;p14"/>
          <p:cNvPicPr preferRelativeResize="0"/>
          <p:nvPr/>
        </p:nvPicPr>
        <p:blipFill>
          <a:blip r:embed="rId3">
            <a:alphaModFix/>
          </a:blip>
          <a:stretch>
            <a:fillRect/>
          </a:stretch>
        </p:blipFill>
        <p:spPr>
          <a:xfrm>
            <a:off x="7135900" y="3238500"/>
            <a:ext cx="1905000" cy="190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11700" y="213975"/>
            <a:ext cx="8520600" cy="3416400"/>
          </a:xfrm>
          <a:prstGeom prst="rect">
            <a:avLst/>
          </a:prstGeom>
        </p:spPr>
        <p:txBody>
          <a:bodyPr spcFirstLastPara="1" wrap="square" lIns="91425" tIns="91425" rIns="91425" bIns="91425" anchor="t" anchorCtr="0">
            <a:normAutofit/>
          </a:bodyPr>
          <a:lstStyle/>
          <a:p>
            <a:pPr marL="0" lvl="0" indent="0" algn="ctr" rtl="0">
              <a:lnSpc>
                <a:spcPct val="174545"/>
              </a:lnSpc>
              <a:spcBef>
                <a:spcPts val="0"/>
              </a:spcBef>
              <a:spcAft>
                <a:spcPts val="0"/>
              </a:spcAft>
              <a:buClr>
                <a:schemeClr val="dk1"/>
              </a:buClr>
              <a:buSzPts val="1100"/>
              <a:buFont typeface="Arial"/>
              <a:buNone/>
            </a:pPr>
            <a:r>
              <a:rPr lang="en-GB" sz="1779">
                <a:solidFill>
                  <a:schemeClr val="dk1"/>
                </a:solidFill>
                <a:latin typeface="Comic Sans MS"/>
                <a:ea typeface="Comic Sans MS"/>
                <a:cs typeface="Comic Sans MS"/>
                <a:sym typeface="Comic Sans MS"/>
              </a:rPr>
              <a:t>This prayer has been prepared in the hope that God will provide world leaders with the courage necessary to take action on behalf of the environment and the world’s poorest, this prayer is part of a wider effort by the Church to pursue ecological justice.</a:t>
            </a:r>
            <a:endParaRPr sz="1779">
              <a:solidFill>
                <a:schemeClr val="dk1"/>
              </a:solidFill>
              <a:latin typeface="Comic Sans MS"/>
              <a:ea typeface="Comic Sans MS"/>
              <a:cs typeface="Comic Sans MS"/>
              <a:sym typeface="Comic Sans MS"/>
            </a:endParaRPr>
          </a:p>
          <a:p>
            <a:pPr marL="0" lvl="0" indent="0" algn="l" rtl="0">
              <a:spcBef>
                <a:spcPts val="800"/>
              </a:spcBef>
              <a:spcAft>
                <a:spcPts val="1200"/>
              </a:spcAft>
              <a:buNone/>
            </a:pPr>
            <a:endParaRPr/>
          </a:p>
        </p:txBody>
      </p:sp>
      <p:pic>
        <p:nvPicPr>
          <p:cNvPr id="68" name="Google Shape;68;p15"/>
          <p:cNvPicPr preferRelativeResize="0"/>
          <p:nvPr/>
        </p:nvPicPr>
        <p:blipFill>
          <a:blip r:embed="rId3">
            <a:alphaModFix/>
          </a:blip>
          <a:stretch>
            <a:fillRect/>
          </a:stretch>
        </p:blipFill>
        <p:spPr>
          <a:xfrm>
            <a:off x="2347613" y="2267050"/>
            <a:ext cx="4448773" cy="2571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311700" y="226150"/>
            <a:ext cx="8520600" cy="1937400"/>
          </a:xfrm>
          <a:prstGeom prst="rect">
            <a:avLst/>
          </a:prstGeom>
        </p:spPr>
        <p:txBody>
          <a:bodyPr spcFirstLastPara="1" wrap="square" lIns="91425" tIns="91425" rIns="91425" bIns="91425" anchor="t" anchorCtr="0">
            <a:noAutofit/>
          </a:bodyPr>
          <a:lstStyle/>
          <a:p>
            <a:pPr marL="0" lvl="0" indent="0" algn="ctr" rtl="0">
              <a:lnSpc>
                <a:spcPct val="174545"/>
              </a:lnSpc>
              <a:spcBef>
                <a:spcPts val="0"/>
              </a:spcBef>
              <a:spcAft>
                <a:spcPts val="0"/>
              </a:spcAft>
              <a:buClr>
                <a:schemeClr val="dk1"/>
              </a:buClr>
              <a:buSzPts val="1100"/>
              <a:buFont typeface="Arial"/>
              <a:buNone/>
            </a:pPr>
            <a:endParaRPr sz="1779">
              <a:solidFill>
                <a:schemeClr val="dk1"/>
              </a:solidFill>
              <a:latin typeface="Comic Sans MS"/>
              <a:ea typeface="Comic Sans MS"/>
              <a:cs typeface="Comic Sans MS"/>
              <a:sym typeface="Comic Sans MS"/>
            </a:endParaRPr>
          </a:p>
          <a:p>
            <a:pPr marL="0" lvl="0" indent="0" algn="ctr" rtl="0">
              <a:lnSpc>
                <a:spcPct val="174545"/>
              </a:lnSpc>
              <a:spcBef>
                <a:spcPts val="800"/>
              </a:spcBef>
              <a:spcAft>
                <a:spcPts val="800"/>
              </a:spcAft>
              <a:buClr>
                <a:schemeClr val="dk1"/>
              </a:buClr>
              <a:buSzPts val="1100"/>
              <a:buFont typeface="Arial"/>
              <a:buNone/>
            </a:pPr>
            <a:r>
              <a:rPr lang="en-GB" sz="1779">
                <a:solidFill>
                  <a:schemeClr val="dk1"/>
                </a:solidFill>
                <a:latin typeface="Comic Sans MS"/>
                <a:ea typeface="Comic Sans MS"/>
                <a:cs typeface="Comic Sans MS"/>
                <a:sym typeface="Comic Sans MS"/>
              </a:rPr>
              <a:t>As a Laudato leader at St Michael and St Martin, It will be my/our responsibility to make sure we are doing our bit to keep our school “green” and make it even more “green”. We will also pray to God for guidance for our school community.  </a:t>
            </a:r>
            <a:endParaRPr sz="2300"/>
          </a:p>
        </p:txBody>
      </p:sp>
      <p:pic>
        <p:nvPicPr>
          <p:cNvPr id="74" name="Google Shape;74;p16"/>
          <p:cNvPicPr preferRelativeResize="0"/>
          <p:nvPr/>
        </p:nvPicPr>
        <p:blipFill>
          <a:blip r:embed="rId3">
            <a:alphaModFix/>
          </a:blip>
          <a:stretch>
            <a:fillRect/>
          </a:stretch>
        </p:blipFill>
        <p:spPr>
          <a:xfrm>
            <a:off x="152400" y="2315950"/>
            <a:ext cx="2675150" cy="2675150"/>
          </a:xfrm>
          <a:prstGeom prst="rect">
            <a:avLst/>
          </a:prstGeom>
          <a:noFill/>
          <a:ln>
            <a:noFill/>
          </a:ln>
        </p:spPr>
      </p:pic>
      <p:pic>
        <p:nvPicPr>
          <p:cNvPr id="75" name="Google Shape;75;p16"/>
          <p:cNvPicPr preferRelativeResize="0"/>
          <p:nvPr/>
        </p:nvPicPr>
        <p:blipFill>
          <a:blip r:embed="rId4">
            <a:alphaModFix/>
          </a:blip>
          <a:stretch>
            <a:fillRect/>
          </a:stretch>
        </p:blipFill>
        <p:spPr>
          <a:xfrm>
            <a:off x="6036050" y="2651100"/>
            <a:ext cx="2949500" cy="216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311700" y="103775"/>
            <a:ext cx="7963200" cy="4887600"/>
          </a:xfrm>
          <a:prstGeom prst="rect">
            <a:avLst/>
          </a:prstGeom>
        </p:spPr>
        <p:txBody>
          <a:bodyPr spcFirstLastPara="1" wrap="square" lIns="91425" tIns="91425" rIns="91425" bIns="91425" anchor="t" anchorCtr="0">
            <a:noAutofit/>
          </a:bodyPr>
          <a:lstStyle/>
          <a:p>
            <a:pPr marL="0" lvl="0" indent="0" algn="l" rtl="0">
              <a:lnSpc>
                <a:spcPct val="154545"/>
              </a:lnSpc>
              <a:spcBef>
                <a:spcPts val="0"/>
              </a:spcBef>
              <a:spcAft>
                <a:spcPts val="0"/>
              </a:spcAft>
              <a:buClr>
                <a:schemeClr val="dk1"/>
              </a:buClr>
              <a:buSzPts val="1018"/>
              <a:buFont typeface="Arial"/>
              <a:buNone/>
            </a:pPr>
            <a:r>
              <a:rPr lang="en-GB" sz="2210">
                <a:solidFill>
                  <a:schemeClr val="dk1"/>
                </a:solidFill>
                <a:highlight>
                  <a:srgbClr val="FFFFFF"/>
                </a:highlight>
                <a:latin typeface="Comic Sans MS"/>
                <a:ea typeface="Comic Sans MS"/>
                <a:cs typeface="Comic Sans MS"/>
                <a:sym typeface="Comic Sans MS"/>
              </a:rPr>
              <a:t>Loving God,</a:t>
            </a:r>
            <a:endParaRPr sz="22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0"/>
              </a:spcAft>
              <a:buClr>
                <a:schemeClr val="dk1"/>
              </a:buClr>
              <a:buSzPts val="1018"/>
              <a:buFont typeface="Arial"/>
              <a:buNone/>
            </a:pPr>
            <a:r>
              <a:rPr lang="en-GB" sz="2210">
                <a:solidFill>
                  <a:schemeClr val="dk1"/>
                </a:solidFill>
                <a:highlight>
                  <a:srgbClr val="FFFFFF"/>
                </a:highlight>
                <a:latin typeface="Comic Sans MS"/>
                <a:ea typeface="Comic Sans MS"/>
                <a:cs typeface="Comic Sans MS"/>
                <a:sym typeface="Comic Sans MS"/>
              </a:rPr>
              <a:t>We praise your name with all you have created.</a:t>
            </a:r>
            <a:endParaRPr sz="22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0"/>
              </a:spcAft>
              <a:buClr>
                <a:schemeClr val="dk1"/>
              </a:buClr>
              <a:buSzPts val="1018"/>
              <a:buFont typeface="Arial"/>
              <a:buNone/>
            </a:pPr>
            <a:r>
              <a:rPr lang="en-GB" sz="2210">
                <a:solidFill>
                  <a:schemeClr val="dk1"/>
                </a:solidFill>
                <a:highlight>
                  <a:srgbClr val="FFFFFF"/>
                </a:highlight>
                <a:latin typeface="Comic Sans MS"/>
                <a:ea typeface="Comic Sans MS"/>
                <a:cs typeface="Comic Sans MS"/>
                <a:sym typeface="Comic Sans MS"/>
              </a:rPr>
              <a:t>You are present in the whole universe,</a:t>
            </a:r>
            <a:endParaRPr sz="22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0"/>
              </a:spcAft>
              <a:buClr>
                <a:schemeClr val="dk1"/>
              </a:buClr>
              <a:buSzPts val="1018"/>
              <a:buFont typeface="Arial"/>
              <a:buNone/>
            </a:pPr>
            <a:r>
              <a:rPr lang="en-GB" sz="2210">
                <a:solidFill>
                  <a:schemeClr val="dk1"/>
                </a:solidFill>
                <a:highlight>
                  <a:srgbClr val="FFFFFF"/>
                </a:highlight>
                <a:latin typeface="Comic Sans MS"/>
                <a:ea typeface="Comic Sans MS"/>
                <a:cs typeface="Comic Sans MS"/>
                <a:sym typeface="Comic Sans MS"/>
              </a:rPr>
              <a:t>and in the smallest of creatures.</a:t>
            </a:r>
            <a:endParaRPr sz="22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0"/>
              </a:spcAft>
              <a:buClr>
                <a:schemeClr val="dk1"/>
              </a:buClr>
              <a:buSzPts val="1018"/>
              <a:buFont typeface="Arial"/>
              <a:buNone/>
            </a:pPr>
            <a:r>
              <a:rPr lang="en-GB" sz="2210">
                <a:solidFill>
                  <a:schemeClr val="dk1"/>
                </a:solidFill>
                <a:highlight>
                  <a:srgbClr val="FFFFFF"/>
                </a:highlight>
                <a:latin typeface="Comic Sans MS"/>
                <a:ea typeface="Comic Sans MS"/>
                <a:cs typeface="Comic Sans MS"/>
                <a:sym typeface="Comic Sans MS"/>
              </a:rPr>
              <a:t>We acknowledge the responsibilities you have placed upon us</a:t>
            </a:r>
            <a:endParaRPr sz="22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0"/>
              </a:spcAft>
              <a:buClr>
                <a:schemeClr val="dk1"/>
              </a:buClr>
              <a:buSzPts val="1018"/>
              <a:buFont typeface="Arial"/>
              <a:buNone/>
            </a:pPr>
            <a:r>
              <a:rPr lang="en-GB" sz="2210">
                <a:solidFill>
                  <a:schemeClr val="dk1"/>
                </a:solidFill>
                <a:highlight>
                  <a:srgbClr val="FFFFFF"/>
                </a:highlight>
                <a:latin typeface="Comic Sans MS"/>
                <a:ea typeface="Comic Sans MS"/>
                <a:cs typeface="Comic Sans MS"/>
                <a:sym typeface="Comic Sans MS"/>
              </a:rPr>
              <a:t>as stewards of your creation.</a:t>
            </a:r>
            <a:endParaRPr sz="22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800"/>
              </a:spcAft>
              <a:buClr>
                <a:schemeClr val="dk1"/>
              </a:buClr>
              <a:buSzPts val="1018"/>
              <a:buFont typeface="Arial"/>
              <a:buNone/>
            </a:pPr>
            <a:endParaRPr sz="1110">
              <a:solidFill>
                <a:schemeClr val="dk1"/>
              </a:solidFill>
              <a:highlight>
                <a:srgbClr val="FFFFFF"/>
              </a:highlight>
              <a:latin typeface="Comic Sans MS"/>
              <a:ea typeface="Comic Sans MS"/>
              <a:cs typeface="Comic Sans MS"/>
              <a:sym typeface="Comic Sans MS"/>
            </a:endParaRPr>
          </a:p>
        </p:txBody>
      </p:sp>
      <p:pic>
        <p:nvPicPr>
          <p:cNvPr id="81" name="Google Shape;81;p17"/>
          <p:cNvPicPr preferRelativeResize="0"/>
          <p:nvPr/>
        </p:nvPicPr>
        <p:blipFill>
          <a:blip r:embed="rId3">
            <a:alphaModFix/>
          </a:blip>
          <a:stretch>
            <a:fillRect/>
          </a:stretch>
        </p:blipFill>
        <p:spPr>
          <a:xfrm>
            <a:off x="4947425" y="3108450"/>
            <a:ext cx="3635949" cy="1882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p:nvPr/>
        </p:nvSpPr>
        <p:spPr>
          <a:xfrm>
            <a:off x="0" y="207150"/>
            <a:ext cx="8043300" cy="4729200"/>
          </a:xfrm>
          <a:prstGeom prst="rect">
            <a:avLst/>
          </a:prstGeom>
          <a:noFill/>
          <a:ln>
            <a:noFill/>
          </a:ln>
        </p:spPr>
        <p:txBody>
          <a:bodyPr spcFirstLastPara="1" wrap="square" lIns="91425" tIns="91425" rIns="91425" bIns="91425" anchor="t" anchorCtr="0">
            <a:spAutoFit/>
          </a:bodyPr>
          <a:lstStyle/>
          <a:p>
            <a:pPr marL="0" lvl="0" indent="0" algn="l" rtl="0">
              <a:lnSpc>
                <a:spcPct val="154545"/>
              </a:lnSpc>
              <a:spcBef>
                <a:spcPts val="0"/>
              </a:spcBef>
              <a:spcAft>
                <a:spcPts val="0"/>
              </a:spcAft>
              <a:buNone/>
            </a:pPr>
            <a:r>
              <a:rPr lang="en-GB" sz="1910">
                <a:solidFill>
                  <a:schemeClr val="dk1"/>
                </a:solidFill>
                <a:highlight>
                  <a:srgbClr val="FFFFFF"/>
                </a:highlight>
                <a:latin typeface="Comic Sans MS"/>
                <a:ea typeface="Comic Sans MS"/>
                <a:cs typeface="Comic Sans MS"/>
                <a:sym typeface="Comic Sans MS"/>
              </a:rPr>
              <a:t>May the Holy Spirit inspire all political leaders at COP26 as they</a:t>
            </a:r>
            <a:endParaRPr sz="19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0"/>
              </a:spcAft>
              <a:buNone/>
            </a:pPr>
            <a:r>
              <a:rPr lang="en-GB" sz="1910">
                <a:solidFill>
                  <a:schemeClr val="dk1"/>
                </a:solidFill>
                <a:highlight>
                  <a:srgbClr val="FFFFFF"/>
                </a:highlight>
                <a:latin typeface="Comic Sans MS"/>
                <a:ea typeface="Comic Sans MS"/>
                <a:cs typeface="Comic Sans MS"/>
                <a:sym typeface="Comic Sans MS"/>
              </a:rPr>
              <a:t>seek to embrace the changes needed to foster a more sustainable society.</a:t>
            </a:r>
            <a:endParaRPr sz="19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0"/>
              </a:spcAft>
              <a:buNone/>
            </a:pPr>
            <a:r>
              <a:rPr lang="en-GB" sz="1910">
                <a:solidFill>
                  <a:schemeClr val="dk1"/>
                </a:solidFill>
                <a:highlight>
                  <a:srgbClr val="FFFFFF"/>
                </a:highlight>
                <a:latin typeface="Comic Sans MS"/>
                <a:ea typeface="Comic Sans MS"/>
                <a:cs typeface="Comic Sans MS"/>
                <a:sym typeface="Comic Sans MS"/>
              </a:rPr>
              <a:t>Instil in them the courage and gentleness to implement fairer solutions</a:t>
            </a:r>
            <a:endParaRPr sz="19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0"/>
              </a:spcAft>
              <a:buNone/>
            </a:pPr>
            <a:r>
              <a:rPr lang="en-GB" sz="1910">
                <a:solidFill>
                  <a:schemeClr val="dk1"/>
                </a:solidFill>
                <a:highlight>
                  <a:srgbClr val="FFFFFF"/>
                </a:highlight>
                <a:latin typeface="Comic Sans MS"/>
                <a:ea typeface="Comic Sans MS"/>
                <a:cs typeface="Comic Sans MS"/>
                <a:sym typeface="Comic Sans MS"/>
              </a:rPr>
              <a:t>for the poorest and most vulnerable,</a:t>
            </a:r>
            <a:endParaRPr sz="19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0"/>
              </a:spcAft>
              <a:buNone/>
            </a:pPr>
            <a:r>
              <a:rPr lang="en-GB" sz="1910">
                <a:solidFill>
                  <a:schemeClr val="dk1"/>
                </a:solidFill>
                <a:highlight>
                  <a:srgbClr val="FFFFFF"/>
                </a:highlight>
                <a:latin typeface="Comic Sans MS"/>
                <a:ea typeface="Comic Sans MS"/>
                <a:cs typeface="Comic Sans MS"/>
                <a:sym typeface="Comic Sans MS"/>
              </a:rPr>
              <a:t>and commit their nations to the care of Our Common Home.</a:t>
            </a:r>
            <a:endParaRPr sz="19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0"/>
              </a:spcAft>
              <a:buNone/>
            </a:pPr>
            <a:r>
              <a:rPr lang="en-GB" sz="1910">
                <a:solidFill>
                  <a:schemeClr val="dk1"/>
                </a:solidFill>
                <a:highlight>
                  <a:srgbClr val="FFFFFF"/>
                </a:highlight>
                <a:latin typeface="Comic Sans MS"/>
                <a:ea typeface="Comic Sans MS"/>
                <a:cs typeface="Comic Sans MS"/>
                <a:sym typeface="Comic Sans MS"/>
              </a:rPr>
              <a:t>We ask this through Our Lord Jesus Christ your Son.</a:t>
            </a:r>
            <a:endParaRPr sz="1910">
              <a:solidFill>
                <a:schemeClr val="dk1"/>
              </a:solidFill>
              <a:highlight>
                <a:srgbClr val="FFFFFF"/>
              </a:highlight>
              <a:latin typeface="Comic Sans MS"/>
              <a:ea typeface="Comic Sans MS"/>
              <a:cs typeface="Comic Sans MS"/>
              <a:sym typeface="Comic Sans MS"/>
            </a:endParaRPr>
          </a:p>
          <a:p>
            <a:pPr marL="0" lvl="0" indent="0" algn="l" rtl="0">
              <a:lnSpc>
                <a:spcPct val="154545"/>
              </a:lnSpc>
              <a:spcBef>
                <a:spcPts val="800"/>
              </a:spcBef>
              <a:spcAft>
                <a:spcPts val="800"/>
              </a:spcAft>
              <a:buNone/>
            </a:pPr>
            <a:r>
              <a:rPr lang="en-GB" sz="1910">
                <a:solidFill>
                  <a:schemeClr val="dk1"/>
                </a:solidFill>
                <a:highlight>
                  <a:srgbClr val="FFFFFF"/>
                </a:highlight>
                <a:latin typeface="Comic Sans MS"/>
                <a:ea typeface="Comic Sans MS"/>
                <a:cs typeface="Comic Sans MS"/>
                <a:sym typeface="Comic Sans MS"/>
              </a:rPr>
              <a:t>Amen</a:t>
            </a:r>
            <a:endParaRPr sz="1910">
              <a:solidFill>
                <a:schemeClr val="dk1"/>
              </a:solidFill>
              <a:highlight>
                <a:srgbClr val="FFFFFF"/>
              </a:highlight>
              <a:latin typeface="Comic Sans MS"/>
              <a:ea typeface="Comic Sans MS"/>
              <a:cs typeface="Comic Sans MS"/>
              <a:sym typeface="Comic Sans MS"/>
            </a:endParaRPr>
          </a:p>
        </p:txBody>
      </p:sp>
      <p:pic>
        <p:nvPicPr>
          <p:cNvPr id="87" name="Google Shape;87;p18"/>
          <p:cNvPicPr preferRelativeResize="0"/>
          <p:nvPr/>
        </p:nvPicPr>
        <p:blipFill rotWithShape="1">
          <a:blip r:embed="rId3">
            <a:alphaModFix/>
          </a:blip>
          <a:srcRect l="29537" r="30312"/>
          <a:stretch/>
        </p:blipFill>
        <p:spPr>
          <a:xfrm>
            <a:off x="7181675" y="2571750"/>
            <a:ext cx="1962325" cy="2563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On-screen Show (16:9)</PresentationFormat>
  <Paragraphs>20</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Comic Sans MS</vt:lpstr>
      <vt:lpstr>Arial</vt:lpstr>
      <vt:lpstr>Montserrat</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Duggan</dc:creator>
  <cp:lastModifiedBy>Nicola Duggan</cp:lastModifiedBy>
  <cp:revision>1</cp:revision>
  <dcterms:modified xsi:type="dcterms:W3CDTF">2022-01-27T11:10:06Z</dcterms:modified>
</cp:coreProperties>
</file>