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9144000"/>
  <p:notesSz cx="6858000" cy="9144000"/>
  <p:embeddedFontLst>
    <p:embeddedFont>
      <p:font typeface="Quicksand"/>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3E0E52-0A71-45AD-A249-B1777F89925F}">
  <a:tblStyle styleId="{713E0E52-0A71-45AD-A249-B1777F8992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Quicksan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Quicksan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8dabda35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88dabda35e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8b518002d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18b518002d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8b518002d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18b518002d2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88dabda35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188dabda35e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8b518002d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18b518002d2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8b518002d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18b518002d2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b518002d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8b518002d2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accb8e0f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9accb8e0fd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88dabda35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188dabda35e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88dabda35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188dabda35e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9accb8e0fd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9accb8e0fd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88dabda35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188dabda35e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88dabda35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188dabda35e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88dabda35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188dabda35e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9accb8e0f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9accb8e0fd_0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88dabda35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188dabda35e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88dabda35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188dabda35e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accb8e0f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9accb8e0fd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accb8e0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9accb8e0f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88dabda35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88dabda35e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88dabda35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88dabda35e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88dabda35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88dabda35e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rimarysite-prod-sorted.s3.amazonaws.com/st-michael-st-martin-catholic-primary-school/UploadedDocument/6332359c-396c-4f45-80b7-31abd155cea4/st-mm-calculation-policy.pdf" TargetMode="External"/><Relationship Id="rId4" Type="http://schemas.openxmlformats.org/officeDocument/2006/relationships/hyperlink" Target="http://www.google.ie/url?sa=i&amp;rct=j&amp;q=&amp;esrc=s&amp;source=images&amp;cd=&amp;cad=rja&amp;uact=8&amp;ved=0ahUKEwjih76sy-LZAhWjB8AKHfJWC8gQjRwIBg&amp;url=http://thomasmiller.me/2015/01/consistency-is-key/&amp;psig=AOvVaw1I6hmCFTgUtWucy7rZuV9n&amp;ust=1520799903469669" TargetMode="External"/><Relationship Id="rId5" Type="http://schemas.openxmlformats.org/officeDocument/2006/relationships/image" Target="../media/image5.jpg"/><Relationship Id="rId6" Type="http://schemas.openxmlformats.org/officeDocument/2006/relationships/hyperlink" Target="http://www.google.ie/url?sa=i&amp;rct=j&amp;q=&amp;esrc=s&amp;source=images&amp;cd=&amp;cad=rja&amp;uact=8&amp;ved=0ahUKEwj-rI6qzOLZAhVpIsAKHftjDscQjRwIBg&amp;url=http://blocs.xtec.cat/rosaoriol3r/activitats/&amp;psig=AOvVaw206W19LRnmSvblWpc0_brK&amp;ust=1520800082209742" TargetMode="External"/><Relationship Id="rId7"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stmichaelandstmartin.co.uk/maths-1/" TargetMode="Externa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7.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hyperlink" Target="http://www.youtube.com/watch?v=BjRUU9ZZvT0" TargetMode="External"/><Relationship Id="rId5" Type="http://schemas.openxmlformats.org/officeDocument/2006/relationships/image" Target="../media/image41.jpg"/><Relationship Id="rId6" Type="http://schemas.openxmlformats.org/officeDocument/2006/relationships/hyperlink" Target="http://www.youtube.com/watch?v=IiqLQ8lEj2w" TargetMode="External"/><Relationship Id="rId7"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4.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0.png"/><Relationship Id="rId4" Type="http://schemas.openxmlformats.org/officeDocument/2006/relationships/hyperlink" Target="https://drive.google.com/file/d/1Z7sYTK-UX7b0l2HzvCTn2_uBDrTJ5Acz/view?usp=shar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5.png"/><Relationship Id="rId4" Type="http://schemas.openxmlformats.org/officeDocument/2006/relationships/hyperlink" Target="https://www.google.ie/url?sa=i&amp;rct=j&amp;q=&amp;esrc=s&amp;source=images&amp;cd=&amp;cad=rja&amp;uact=8&amp;ved=0ahUKEwjAyPb74OLZAhXiDsAKHTpNCNEQjRwIBg&amp;url=https://cilp-art.net/thank-you-for-listening-clipart/thank-you-for-listening-clipart-8ae914cafe101cae2606e8dd982178c7-thank-you-for-listening-clipart-animated-clipartsgramcom-thank-you-for-listening-clipart-animated-752-483/&amp;psig=AOvVaw0HSRGLI1DjOE_NgzX1u_Ym&amp;ust=1520805711790404" TargetMode="External"/><Relationship Id="rId5" Type="http://schemas.openxmlformats.org/officeDocument/2006/relationships/image" Target="../media/image4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0" y="0"/>
            <a:ext cx="9144000" cy="155679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F4F0E2"/>
              </a:buClr>
              <a:buSzPts val="5940"/>
              <a:buFont typeface="Calibri"/>
              <a:buNone/>
            </a:pPr>
            <a:r>
              <a:rPr b="1" lang="en-GB" sz="4840">
                <a:solidFill>
                  <a:srgbClr val="F4F0E2"/>
                </a:solidFill>
                <a:latin typeface="Quicksand"/>
                <a:ea typeface="Quicksand"/>
                <a:cs typeface="Quicksand"/>
                <a:sym typeface="Quicksand"/>
              </a:rPr>
              <a:t>Year 3, 4, 5 &amp; 6</a:t>
            </a:r>
            <a:r>
              <a:rPr b="1" lang="en-GB" sz="4840">
                <a:solidFill>
                  <a:srgbClr val="F4F0E2"/>
                </a:solidFill>
                <a:latin typeface="Quicksand"/>
                <a:ea typeface="Quicksand"/>
                <a:cs typeface="Quicksand"/>
                <a:sym typeface="Quicksand"/>
              </a:rPr>
              <a:t> Maths Workshop</a:t>
            </a:r>
            <a:endParaRPr b="1" sz="4840">
              <a:solidFill>
                <a:srgbClr val="F4F0E2"/>
              </a:solidFill>
              <a:latin typeface="Quicksand"/>
              <a:ea typeface="Quicksand"/>
              <a:cs typeface="Quicksand"/>
              <a:sym typeface="Quicksand"/>
            </a:endParaRPr>
          </a:p>
        </p:txBody>
      </p:sp>
      <p:pic>
        <p:nvPicPr>
          <p:cNvPr descr="M:\Photos\School_Logos\NewLogo_HiRes.jpg" id="85" name="Google Shape;85;p13"/>
          <p:cNvPicPr preferRelativeResize="0"/>
          <p:nvPr/>
        </p:nvPicPr>
        <p:blipFill rotWithShape="1">
          <a:blip r:embed="rId3">
            <a:alphaModFix/>
          </a:blip>
          <a:srcRect b="0" l="0" r="0" t="0"/>
          <a:stretch/>
        </p:blipFill>
        <p:spPr>
          <a:xfrm>
            <a:off x="683568" y="1772816"/>
            <a:ext cx="3312368" cy="3024336"/>
          </a:xfrm>
          <a:prstGeom prst="rect">
            <a:avLst/>
          </a:prstGeom>
          <a:noFill/>
          <a:ln>
            <a:noFill/>
          </a:ln>
        </p:spPr>
      </p:pic>
      <p:sp>
        <p:nvSpPr>
          <p:cNvPr id="86" name="Google Shape;86;p13"/>
          <p:cNvSpPr txBox="1"/>
          <p:nvPr/>
        </p:nvSpPr>
        <p:spPr>
          <a:xfrm>
            <a:off x="4427984" y="2564904"/>
            <a:ext cx="3816300" cy="1323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000" u="none" cap="none" strike="noStrike">
                <a:solidFill>
                  <a:schemeClr val="dk1"/>
                </a:solidFill>
                <a:latin typeface="Quicksand"/>
                <a:ea typeface="Quicksand"/>
                <a:cs typeface="Quicksand"/>
                <a:sym typeface="Quicksand"/>
              </a:rPr>
              <a:t>Miss Oakes</a:t>
            </a:r>
            <a:endParaRPr>
              <a:latin typeface="Quicksand"/>
              <a:ea typeface="Quicksand"/>
              <a:cs typeface="Quicksand"/>
              <a:sym typeface="Quicksand"/>
            </a:endParaRPr>
          </a:p>
          <a:p>
            <a:pPr indent="0" lvl="0" marL="0" marR="0" rtl="0" algn="ctr">
              <a:spcBef>
                <a:spcPts val="0"/>
              </a:spcBef>
              <a:spcAft>
                <a:spcPts val="0"/>
              </a:spcAft>
              <a:buNone/>
            </a:pPr>
            <a:r>
              <a:rPr i="0" lang="en-GB" sz="4000" u="none" cap="none" strike="noStrike">
                <a:solidFill>
                  <a:schemeClr val="dk1"/>
                </a:solidFill>
                <a:latin typeface="Quicksand"/>
                <a:ea typeface="Quicksand"/>
                <a:cs typeface="Quicksand"/>
                <a:sym typeface="Quicksand"/>
              </a:rPr>
              <a:t>Maths Lead</a:t>
            </a:r>
            <a:endParaRPr i="0" sz="4000" u="none" cap="none" strike="noStrike">
              <a:solidFill>
                <a:schemeClr val="dk1"/>
              </a:solidFill>
              <a:latin typeface="Quicksand"/>
              <a:ea typeface="Quicksand"/>
              <a:cs typeface="Quicksand"/>
              <a:sym typeface="Quicksand"/>
            </a:endParaRPr>
          </a:p>
        </p:txBody>
      </p:sp>
      <p:pic>
        <p:nvPicPr>
          <p:cNvPr id="87" name="Google Shape;87;p13"/>
          <p:cNvPicPr preferRelativeResize="0"/>
          <p:nvPr/>
        </p:nvPicPr>
        <p:blipFill>
          <a:blip r:embed="rId4">
            <a:alphaModFix/>
          </a:blip>
          <a:stretch>
            <a:fillRect/>
          </a:stretch>
        </p:blipFill>
        <p:spPr>
          <a:xfrm>
            <a:off x="112924" y="5013175"/>
            <a:ext cx="1817175" cy="1817125"/>
          </a:xfrm>
          <a:prstGeom prst="rect">
            <a:avLst/>
          </a:prstGeom>
          <a:noFill/>
          <a:ln>
            <a:noFill/>
          </a:ln>
        </p:spPr>
      </p:pic>
      <p:pic>
        <p:nvPicPr>
          <p:cNvPr id="88" name="Google Shape;88;p13"/>
          <p:cNvPicPr preferRelativeResize="0"/>
          <p:nvPr/>
        </p:nvPicPr>
        <p:blipFill>
          <a:blip r:embed="rId5">
            <a:alphaModFix/>
          </a:blip>
          <a:stretch>
            <a:fillRect/>
          </a:stretch>
        </p:blipFill>
        <p:spPr>
          <a:xfrm>
            <a:off x="2186427" y="5143338"/>
            <a:ext cx="2059766" cy="1556800"/>
          </a:xfrm>
          <a:prstGeom prst="rect">
            <a:avLst/>
          </a:prstGeom>
          <a:noFill/>
          <a:ln>
            <a:noFill/>
          </a:ln>
        </p:spPr>
      </p:pic>
      <p:pic>
        <p:nvPicPr>
          <p:cNvPr id="89" name="Google Shape;89;p13"/>
          <p:cNvPicPr preferRelativeResize="0"/>
          <p:nvPr/>
        </p:nvPicPr>
        <p:blipFill>
          <a:blip r:embed="rId6">
            <a:alphaModFix/>
          </a:blip>
          <a:stretch>
            <a:fillRect/>
          </a:stretch>
        </p:blipFill>
        <p:spPr>
          <a:xfrm>
            <a:off x="6853575" y="6000602"/>
            <a:ext cx="2059774" cy="740747"/>
          </a:xfrm>
          <a:prstGeom prst="rect">
            <a:avLst/>
          </a:prstGeom>
          <a:noFill/>
          <a:ln>
            <a:noFill/>
          </a:ln>
        </p:spPr>
      </p:pic>
      <p:pic>
        <p:nvPicPr>
          <p:cNvPr id="90" name="Google Shape;90;p13"/>
          <p:cNvPicPr preferRelativeResize="0"/>
          <p:nvPr/>
        </p:nvPicPr>
        <p:blipFill>
          <a:blip r:embed="rId7">
            <a:alphaModFix/>
          </a:blip>
          <a:stretch>
            <a:fillRect/>
          </a:stretch>
        </p:blipFill>
        <p:spPr>
          <a:xfrm>
            <a:off x="7077575" y="4311925"/>
            <a:ext cx="1597900" cy="1597900"/>
          </a:xfrm>
          <a:prstGeom prst="rect">
            <a:avLst/>
          </a:prstGeom>
          <a:noFill/>
          <a:ln>
            <a:noFill/>
          </a:ln>
        </p:spPr>
      </p:pic>
      <p:pic>
        <p:nvPicPr>
          <p:cNvPr id="91" name="Google Shape;91;p13"/>
          <p:cNvPicPr preferRelativeResize="0"/>
          <p:nvPr/>
        </p:nvPicPr>
        <p:blipFill>
          <a:blip r:embed="rId8">
            <a:alphaModFix/>
          </a:blip>
          <a:stretch>
            <a:fillRect/>
          </a:stretch>
        </p:blipFill>
        <p:spPr>
          <a:xfrm>
            <a:off x="4709393" y="4628729"/>
            <a:ext cx="19050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58" name="Google Shape;158;p22"/>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Small Steps</a:t>
            </a:r>
            <a:endParaRPr>
              <a:latin typeface="Quicksand"/>
              <a:ea typeface="Quicksand"/>
              <a:cs typeface="Quicksand"/>
              <a:sym typeface="Quicksand"/>
            </a:endParaRPr>
          </a:p>
        </p:txBody>
      </p:sp>
      <p:pic>
        <p:nvPicPr>
          <p:cNvPr id="159" name="Google Shape;159;p22"/>
          <p:cNvPicPr preferRelativeResize="0"/>
          <p:nvPr/>
        </p:nvPicPr>
        <p:blipFill>
          <a:blip r:embed="rId3">
            <a:alphaModFix/>
          </a:blip>
          <a:stretch>
            <a:fillRect/>
          </a:stretch>
        </p:blipFill>
        <p:spPr>
          <a:xfrm>
            <a:off x="152400" y="1570038"/>
            <a:ext cx="5096180" cy="5135563"/>
          </a:xfrm>
          <a:prstGeom prst="rect">
            <a:avLst/>
          </a:prstGeom>
          <a:noFill/>
          <a:ln>
            <a:noFill/>
          </a:ln>
        </p:spPr>
      </p:pic>
      <p:pic>
        <p:nvPicPr>
          <p:cNvPr id="160" name="Google Shape;160;p22"/>
          <p:cNvPicPr preferRelativeResize="0"/>
          <p:nvPr/>
        </p:nvPicPr>
        <p:blipFill>
          <a:blip r:embed="rId4">
            <a:alphaModFix/>
          </a:blip>
          <a:stretch>
            <a:fillRect/>
          </a:stretch>
        </p:blipFill>
        <p:spPr>
          <a:xfrm>
            <a:off x="5400725" y="1503575"/>
            <a:ext cx="3593000" cy="848550"/>
          </a:xfrm>
          <a:prstGeom prst="rect">
            <a:avLst/>
          </a:prstGeom>
          <a:noFill/>
          <a:ln>
            <a:noFill/>
          </a:ln>
        </p:spPr>
      </p:pic>
      <p:pic>
        <p:nvPicPr>
          <p:cNvPr id="161" name="Google Shape;161;p22"/>
          <p:cNvPicPr preferRelativeResize="0"/>
          <p:nvPr/>
        </p:nvPicPr>
        <p:blipFill>
          <a:blip r:embed="rId5">
            <a:alphaModFix/>
          </a:blip>
          <a:stretch>
            <a:fillRect/>
          </a:stretch>
        </p:blipFill>
        <p:spPr>
          <a:xfrm>
            <a:off x="5408125" y="2583425"/>
            <a:ext cx="3593000" cy="1197658"/>
          </a:xfrm>
          <a:prstGeom prst="rect">
            <a:avLst/>
          </a:prstGeom>
          <a:noFill/>
          <a:ln>
            <a:noFill/>
          </a:ln>
        </p:spPr>
      </p:pic>
      <p:pic>
        <p:nvPicPr>
          <p:cNvPr id="162" name="Google Shape;162;p22"/>
          <p:cNvPicPr preferRelativeResize="0"/>
          <p:nvPr/>
        </p:nvPicPr>
        <p:blipFill>
          <a:blip r:embed="rId6">
            <a:alphaModFix/>
          </a:blip>
          <a:stretch>
            <a:fillRect/>
          </a:stretch>
        </p:blipFill>
        <p:spPr>
          <a:xfrm>
            <a:off x="5426626" y="4064547"/>
            <a:ext cx="3536396" cy="11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nvSpPr>
        <p:spPr>
          <a:xfrm>
            <a:off x="179512" y="1484784"/>
            <a:ext cx="8712968" cy="496855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46050" lvl="0" marL="0" marR="0" rtl="0" algn="l">
              <a:lnSpc>
                <a:spcPct val="90000"/>
              </a:lnSpc>
              <a:spcBef>
                <a:spcPts val="0"/>
              </a:spcBef>
              <a:spcAft>
                <a:spcPts val="0"/>
              </a:spcAft>
              <a:buClr>
                <a:schemeClr val="dk1"/>
              </a:buClr>
              <a:buSzPts val="2300"/>
              <a:buFont typeface="Quicksand"/>
              <a:buChar char="•"/>
            </a:pPr>
            <a:r>
              <a:rPr i="0" lang="en-GB" sz="2300" u="none" cap="none" strike="noStrike">
                <a:solidFill>
                  <a:schemeClr val="dk1"/>
                </a:solidFill>
                <a:latin typeface="Quicksand"/>
                <a:ea typeface="Quicksand"/>
                <a:cs typeface="Quicksand"/>
                <a:sym typeface="Quicksand"/>
              </a:rPr>
              <a:t>To provide an understanding of when and how the four operations –addition, subtraction, multiplication and division, are taught.</a:t>
            </a:r>
            <a:endParaRPr sz="1300">
              <a:latin typeface="Quicksand"/>
              <a:ea typeface="Quicksand"/>
              <a:cs typeface="Quicksand"/>
              <a:sym typeface="Quicksand"/>
            </a:endParaRPr>
          </a:p>
          <a:p>
            <a:pPr indent="0" lvl="0" marL="0" marR="0" rtl="0" algn="l">
              <a:lnSpc>
                <a:spcPct val="90000"/>
              </a:lnSpc>
              <a:spcBef>
                <a:spcPts val="480"/>
              </a:spcBef>
              <a:spcAft>
                <a:spcPts val="0"/>
              </a:spcAft>
              <a:buNone/>
            </a:pPr>
            <a:r>
              <a:rPr i="0" lang="en-GB" sz="2300" u="none" cap="none" strike="noStrike">
                <a:solidFill>
                  <a:schemeClr val="dk1"/>
                </a:solidFill>
                <a:latin typeface="Quicksand"/>
                <a:ea typeface="Quicksand"/>
                <a:cs typeface="Quicksand"/>
                <a:sym typeface="Quicksand"/>
              </a:rPr>
              <a:t> </a:t>
            </a:r>
            <a:endParaRPr sz="1300">
              <a:latin typeface="Quicksand"/>
              <a:ea typeface="Quicksand"/>
              <a:cs typeface="Quicksand"/>
              <a:sym typeface="Quicksand"/>
            </a:endParaRPr>
          </a:p>
          <a:p>
            <a:pPr indent="0" lvl="0" marL="0" marR="0" rtl="0" algn="l">
              <a:lnSpc>
                <a:spcPct val="90000"/>
              </a:lnSpc>
              <a:spcBef>
                <a:spcPts val="480"/>
              </a:spcBef>
              <a:spcAft>
                <a:spcPts val="0"/>
              </a:spcAft>
              <a:buNone/>
            </a:pPr>
            <a:r>
              <a:t/>
            </a:r>
            <a:endParaRPr i="0" sz="2300" u="none" cap="none" strike="noStrike">
              <a:solidFill>
                <a:schemeClr val="dk1"/>
              </a:solidFill>
              <a:latin typeface="Quicksand"/>
              <a:ea typeface="Quicksand"/>
              <a:cs typeface="Quicksand"/>
              <a:sym typeface="Quicksand"/>
            </a:endParaRPr>
          </a:p>
          <a:p>
            <a:pPr indent="-146050" lvl="0" marL="0" marR="0" rtl="0" algn="l">
              <a:lnSpc>
                <a:spcPct val="90000"/>
              </a:lnSpc>
              <a:spcBef>
                <a:spcPts val="480"/>
              </a:spcBef>
              <a:spcAft>
                <a:spcPts val="0"/>
              </a:spcAft>
              <a:buClr>
                <a:schemeClr val="dk1"/>
              </a:buClr>
              <a:buSzPts val="2300"/>
              <a:buFont typeface="Quicksand"/>
              <a:buChar char="•"/>
            </a:pPr>
            <a:r>
              <a:rPr i="0" lang="en-GB" sz="2300" u="none" cap="none" strike="noStrike">
                <a:solidFill>
                  <a:schemeClr val="dk1"/>
                </a:solidFill>
                <a:latin typeface="Quicksand"/>
                <a:ea typeface="Quicksand"/>
                <a:cs typeface="Quicksand"/>
                <a:sym typeface="Quicksand"/>
              </a:rPr>
              <a:t>To make teachers and parents aware of the continuity and progression in skill development across the year groups.</a:t>
            </a:r>
            <a:endParaRPr sz="1300">
              <a:latin typeface="Quicksand"/>
              <a:ea typeface="Quicksand"/>
              <a:cs typeface="Quicksand"/>
              <a:sym typeface="Quicksand"/>
            </a:endParaRPr>
          </a:p>
          <a:p>
            <a:pPr indent="0" lvl="0" marL="0" marR="0" rtl="0" algn="l">
              <a:lnSpc>
                <a:spcPct val="90000"/>
              </a:lnSpc>
              <a:spcBef>
                <a:spcPts val="480"/>
              </a:spcBef>
              <a:spcAft>
                <a:spcPts val="0"/>
              </a:spcAft>
              <a:buNone/>
            </a:pPr>
            <a:r>
              <a:t/>
            </a:r>
            <a:endParaRPr i="0" sz="2300" u="none" cap="none" strike="noStrike">
              <a:solidFill>
                <a:schemeClr val="dk1"/>
              </a:solidFill>
              <a:latin typeface="Quicksand"/>
              <a:ea typeface="Quicksand"/>
              <a:cs typeface="Quicksand"/>
              <a:sym typeface="Quicksand"/>
            </a:endParaRPr>
          </a:p>
          <a:p>
            <a:pPr indent="0" lvl="0" marL="0" marR="0" rtl="0" algn="l">
              <a:lnSpc>
                <a:spcPct val="90000"/>
              </a:lnSpc>
              <a:spcBef>
                <a:spcPts val="480"/>
              </a:spcBef>
              <a:spcAft>
                <a:spcPts val="0"/>
              </a:spcAft>
              <a:buNone/>
            </a:pPr>
            <a:r>
              <a:t/>
            </a:r>
            <a:endParaRPr i="0" sz="2300" u="none" cap="none" strike="noStrike">
              <a:solidFill>
                <a:schemeClr val="dk1"/>
              </a:solidFill>
              <a:latin typeface="Quicksand"/>
              <a:ea typeface="Quicksand"/>
              <a:cs typeface="Quicksand"/>
              <a:sym typeface="Quicksand"/>
            </a:endParaRPr>
          </a:p>
          <a:p>
            <a:pPr indent="-146050" lvl="0" marL="0" marR="0" rtl="0" algn="l">
              <a:lnSpc>
                <a:spcPct val="90000"/>
              </a:lnSpc>
              <a:spcBef>
                <a:spcPts val="480"/>
              </a:spcBef>
              <a:spcAft>
                <a:spcPts val="0"/>
              </a:spcAft>
              <a:buClr>
                <a:schemeClr val="dk1"/>
              </a:buClr>
              <a:buSzPts val="2300"/>
              <a:buFont typeface="Quicksand"/>
              <a:buChar char="•"/>
            </a:pPr>
            <a:r>
              <a:rPr i="0" lang="en-GB" sz="2300" u="none" cap="none" strike="noStrike">
                <a:solidFill>
                  <a:schemeClr val="dk1"/>
                </a:solidFill>
                <a:latin typeface="Quicksand"/>
                <a:ea typeface="Quicksand"/>
                <a:cs typeface="Quicksand"/>
                <a:sym typeface="Quicksand"/>
              </a:rPr>
              <a:t>Equip our children with a bank of strategies to tackle different types of mathematical problems.</a:t>
            </a:r>
            <a:endParaRPr i="0" sz="2300" u="none" cap="none" strike="noStrike">
              <a:solidFill>
                <a:schemeClr val="dk1"/>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chemeClr val="dk1"/>
                </a:solidFill>
                <a:latin typeface="Quicksand"/>
                <a:ea typeface="Quicksand"/>
                <a:cs typeface="Quicksand"/>
                <a:sym typeface="Quicksand"/>
              </a:rPr>
              <a:t>Calculation Policy: </a:t>
            </a:r>
            <a:r>
              <a:rPr b="1" lang="en-GB" sz="900" u="sng">
                <a:solidFill>
                  <a:srgbClr val="0097A7"/>
                </a:solidFill>
                <a:latin typeface="Quicksand"/>
                <a:ea typeface="Quicksand"/>
                <a:cs typeface="Quicksand"/>
                <a:sym typeface="Quicksand"/>
                <a:hlinkClick r:id="rId3">
                  <a:extLst>
                    <a:ext uri="{A12FA001-AC4F-418D-AE19-62706E023703}">
                      <ahyp:hlinkClr val="tx"/>
                    </a:ext>
                  </a:extLst>
                </a:hlinkClick>
              </a:rPr>
              <a:t>https://primarysite-prod-sorted.s3.amazonaws.com/st-michael-st-martin-catholic-primary-school/UploadedDocument/6332359c-396c-4f45-80b7-31abd155cea4/st-mm-calculation-policy.pdf</a:t>
            </a:r>
            <a:r>
              <a:rPr b="1" lang="en-GB" sz="900">
                <a:solidFill>
                  <a:srgbClr val="666666"/>
                </a:solidFill>
                <a:latin typeface="Quicksand"/>
                <a:ea typeface="Quicksand"/>
                <a:cs typeface="Quicksand"/>
                <a:sym typeface="Quicksand"/>
              </a:rPr>
              <a:t> </a:t>
            </a:r>
            <a:endParaRPr b="1" sz="900">
              <a:solidFill>
                <a:srgbClr val="666666"/>
              </a:solidFill>
              <a:latin typeface="Quicksand"/>
              <a:ea typeface="Quicksand"/>
              <a:cs typeface="Quicksand"/>
              <a:sym typeface="Quicksand"/>
            </a:endParaRPr>
          </a:p>
          <a:p>
            <a:pPr indent="0" lvl="0" marL="0" marR="0" rtl="0" algn="l">
              <a:lnSpc>
                <a:spcPct val="90000"/>
              </a:lnSpc>
              <a:spcBef>
                <a:spcPts val="1200"/>
              </a:spcBef>
              <a:spcAft>
                <a:spcPts val="0"/>
              </a:spcAft>
              <a:buNone/>
            </a:pPr>
            <a:r>
              <a:t/>
            </a:r>
            <a:endParaRPr sz="2300">
              <a:solidFill>
                <a:srgbClr val="5F5F5F"/>
              </a:solidFill>
              <a:latin typeface="Quicksand"/>
              <a:ea typeface="Quicksand"/>
              <a:cs typeface="Quicksand"/>
              <a:sym typeface="Quicksand"/>
            </a:endParaRPr>
          </a:p>
        </p:txBody>
      </p:sp>
      <p:sp>
        <p:nvSpPr>
          <p:cNvPr id="168" name="Google Shape;168;p23"/>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3700" u="none" cap="none" strike="noStrike">
                <a:solidFill>
                  <a:srgbClr val="F4F0E2"/>
                </a:solidFill>
                <a:latin typeface="Quicksand"/>
                <a:ea typeface="Quicksand"/>
                <a:cs typeface="Quicksand"/>
                <a:sym typeface="Quicksand"/>
              </a:rPr>
              <a:t>Why do we need a calculation policy?</a:t>
            </a:r>
            <a:endParaRPr sz="700">
              <a:latin typeface="Quicksand"/>
              <a:ea typeface="Quicksand"/>
              <a:cs typeface="Quicksand"/>
              <a:sym typeface="Quicksand"/>
            </a:endParaRPr>
          </a:p>
        </p:txBody>
      </p:sp>
      <p:pic>
        <p:nvPicPr>
          <p:cNvPr descr="Image result for consistency is key" id="169" name="Google Shape;169;p23">
            <a:hlinkClick r:id="rId4"/>
          </p:cNvPr>
          <p:cNvPicPr preferRelativeResize="0"/>
          <p:nvPr/>
        </p:nvPicPr>
        <p:blipFill rotWithShape="1">
          <a:blip r:embed="rId5">
            <a:alphaModFix/>
          </a:blip>
          <a:srcRect b="9381" l="0" r="3548" t="0"/>
          <a:stretch/>
        </p:blipFill>
        <p:spPr>
          <a:xfrm>
            <a:off x="3509925" y="3944050"/>
            <a:ext cx="1506076" cy="727200"/>
          </a:xfrm>
          <a:prstGeom prst="rect">
            <a:avLst/>
          </a:prstGeom>
          <a:noFill/>
          <a:ln>
            <a:noFill/>
          </a:ln>
        </p:spPr>
      </p:pic>
      <p:pic>
        <p:nvPicPr>
          <p:cNvPr descr="Related image" id="170" name="Google Shape;170;p23">
            <a:hlinkClick r:id="rId6"/>
          </p:cNvPr>
          <p:cNvPicPr preferRelativeResize="0"/>
          <p:nvPr/>
        </p:nvPicPr>
        <p:blipFill rotWithShape="1">
          <a:blip r:embed="rId7">
            <a:alphaModFix/>
          </a:blip>
          <a:srcRect b="0" l="0" r="0" t="0"/>
          <a:stretch/>
        </p:blipFill>
        <p:spPr>
          <a:xfrm>
            <a:off x="3600464" y="2276875"/>
            <a:ext cx="1246886" cy="904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5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500"/>
                                        <p:tgtEl>
                                          <p:spTgt spid="1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500"/>
                                        <p:tgtEl>
                                          <p:spTgt spid="1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500"/>
                                        <p:tgtEl>
                                          <p:spTgt spid="1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7" st="7"/>
                                            </p:txEl>
                                          </p:spTgt>
                                        </p:tgtEl>
                                        <p:attrNameLst>
                                          <p:attrName>style.visibility</p:attrName>
                                        </p:attrNameLst>
                                      </p:cBhvr>
                                      <p:to>
                                        <p:strVal val="visible"/>
                                      </p:to>
                                    </p:set>
                                    <p:animEffect filter="fade" transition="in">
                                      <p:cBhvr>
                                        <p:cTn dur="500"/>
                                        <p:tgtEl>
                                          <p:spTgt spid="16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8" st="8"/>
                                            </p:txEl>
                                          </p:spTgt>
                                        </p:tgtEl>
                                        <p:attrNameLst>
                                          <p:attrName>style.visibility</p:attrName>
                                        </p:attrNameLst>
                                      </p:cBhvr>
                                      <p:to>
                                        <p:strVal val="visible"/>
                                      </p:to>
                                    </p:set>
                                    <p:animEffect filter="fade" transition="in">
                                      <p:cBhvr>
                                        <p:cTn dur="500"/>
                                        <p:tgtEl>
                                          <p:spTgt spid="16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9" st="9"/>
                                            </p:txEl>
                                          </p:spTgt>
                                        </p:tgtEl>
                                        <p:attrNameLst>
                                          <p:attrName>style.visibility</p:attrName>
                                        </p:attrNameLst>
                                      </p:cBhvr>
                                      <p:to>
                                        <p:strVal val="visible"/>
                                      </p:to>
                                    </p:set>
                                    <p:animEffect filter="fade" transition="in">
                                      <p:cBhvr>
                                        <p:cTn dur="500"/>
                                        <p:tgtEl>
                                          <p:spTgt spid="16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76" name="Google Shape;176;p24"/>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Quicksand"/>
                <a:ea typeface="Quicksand"/>
                <a:cs typeface="Quicksand"/>
                <a:sym typeface="Quicksand"/>
              </a:rPr>
              <a:t>How does it show progression?</a:t>
            </a:r>
            <a:endParaRPr>
              <a:latin typeface="Quicksand"/>
              <a:ea typeface="Quicksand"/>
              <a:cs typeface="Quicksand"/>
              <a:sym typeface="Quicksand"/>
            </a:endParaRPr>
          </a:p>
        </p:txBody>
      </p:sp>
      <p:pic>
        <p:nvPicPr>
          <p:cNvPr descr="Image result for progression" id="177" name="Google Shape;177;p24">
            <a:hlinkClick r:id="rId3"/>
          </p:cNvPr>
          <p:cNvPicPr preferRelativeResize="0"/>
          <p:nvPr/>
        </p:nvPicPr>
        <p:blipFill rotWithShape="1">
          <a:blip r:embed="rId4">
            <a:alphaModFix/>
          </a:blip>
          <a:srcRect b="0" l="0" r="0" t="0"/>
          <a:stretch/>
        </p:blipFill>
        <p:spPr>
          <a:xfrm>
            <a:off x="971600" y="1340768"/>
            <a:ext cx="7119727" cy="2016224"/>
          </a:xfrm>
          <a:prstGeom prst="rect">
            <a:avLst/>
          </a:prstGeom>
          <a:noFill/>
          <a:ln>
            <a:noFill/>
          </a:ln>
        </p:spPr>
      </p:pic>
      <p:sp>
        <p:nvSpPr>
          <p:cNvPr id="178" name="Google Shape;178;p24"/>
          <p:cNvSpPr txBox="1"/>
          <p:nvPr/>
        </p:nvSpPr>
        <p:spPr>
          <a:xfrm>
            <a:off x="179512" y="3356992"/>
            <a:ext cx="8784976" cy="3384376"/>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Quicksand"/>
              <a:buChar char="•"/>
            </a:pPr>
            <a:r>
              <a:rPr i="0" lang="en-GB" sz="2400" u="none" cap="none" strike="noStrike">
                <a:solidFill>
                  <a:schemeClr val="dk1"/>
                </a:solidFill>
                <a:latin typeface="Quicksand"/>
                <a:ea typeface="Quicksand"/>
                <a:cs typeface="Quicksand"/>
                <a:sym typeface="Quicksand"/>
              </a:rPr>
              <a:t>Children will progress through the stages and methods in each of the four areas.</a:t>
            </a:r>
            <a:endParaRPr>
              <a:latin typeface="Quicksand"/>
              <a:ea typeface="Quicksand"/>
              <a:cs typeface="Quicksand"/>
              <a:sym typeface="Quicksand"/>
            </a:endParaRPr>
          </a:p>
          <a:p>
            <a:pPr indent="-342900" lvl="0" marL="342900" marR="0" rtl="0" algn="l">
              <a:lnSpc>
                <a:spcPct val="100000"/>
              </a:lnSpc>
              <a:spcBef>
                <a:spcPts val="480"/>
              </a:spcBef>
              <a:spcAft>
                <a:spcPts val="0"/>
              </a:spcAft>
              <a:buNone/>
            </a:pPr>
            <a:r>
              <a:t/>
            </a:r>
            <a:endParaRPr i="0" sz="2400" u="none" cap="none" strike="noStrike">
              <a:solidFill>
                <a:schemeClr val="dk1"/>
              </a:solidFill>
              <a:latin typeface="Quicksand"/>
              <a:ea typeface="Quicksand"/>
              <a:cs typeface="Quicksand"/>
              <a:sym typeface="Quicksand"/>
            </a:endParaRPr>
          </a:p>
          <a:p>
            <a:pPr indent="-342900" lvl="0" marL="342900" marR="0" rtl="0" algn="l">
              <a:lnSpc>
                <a:spcPct val="100000"/>
              </a:lnSpc>
              <a:spcBef>
                <a:spcPts val="480"/>
              </a:spcBef>
              <a:spcAft>
                <a:spcPts val="0"/>
              </a:spcAft>
              <a:buClr>
                <a:schemeClr val="dk1"/>
              </a:buClr>
              <a:buSzPts val="2400"/>
              <a:buFont typeface="Quicksand"/>
              <a:buChar char="•"/>
            </a:pPr>
            <a:r>
              <a:rPr i="0" lang="en-GB" sz="2400" u="none" cap="none" strike="noStrike">
                <a:solidFill>
                  <a:schemeClr val="dk1"/>
                </a:solidFill>
                <a:latin typeface="Quicksand"/>
                <a:ea typeface="Quicksand"/>
                <a:cs typeface="Quicksand"/>
                <a:sym typeface="Quicksand"/>
              </a:rPr>
              <a:t>All children will be given the opportunity to learn different methods for each operation. </a:t>
            </a:r>
            <a:endParaRPr>
              <a:latin typeface="Quicksand"/>
              <a:ea typeface="Quicksand"/>
              <a:cs typeface="Quicksand"/>
              <a:sym typeface="Quicksand"/>
            </a:endParaRPr>
          </a:p>
          <a:p>
            <a:pPr indent="-342900" lvl="0" marL="342900" marR="0" rtl="0" algn="l">
              <a:lnSpc>
                <a:spcPct val="100000"/>
              </a:lnSpc>
              <a:spcBef>
                <a:spcPts val="480"/>
              </a:spcBef>
              <a:spcAft>
                <a:spcPts val="0"/>
              </a:spcAft>
              <a:buNone/>
            </a:pPr>
            <a:r>
              <a:t/>
            </a:r>
            <a:endParaRPr i="0" sz="2400" u="none" cap="none" strike="noStrike">
              <a:solidFill>
                <a:schemeClr val="dk1"/>
              </a:solidFill>
              <a:latin typeface="Quicksand"/>
              <a:ea typeface="Quicksand"/>
              <a:cs typeface="Quicksand"/>
              <a:sym typeface="Quicksand"/>
            </a:endParaRPr>
          </a:p>
          <a:p>
            <a:pPr indent="-342900" lvl="0" marL="342900" marR="0" rtl="0" algn="l">
              <a:lnSpc>
                <a:spcPct val="100000"/>
              </a:lnSpc>
              <a:spcBef>
                <a:spcPts val="480"/>
              </a:spcBef>
              <a:spcAft>
                <a:spcPts val="0"/>
              </a:spcAft>
              <a:buClr>
                <a:schemeClr val="dk1"/>
              </a:buClr>
              <a:buSzPts val="2400"/>
              <a:buFont typeface="Quicksand"/>
              <a:buChar char="•"/>
            </a:pPr>
            <a:r>
              <a:rPr i="0" lang="en-GB" sz="2400" u="none" cap="none" strike="noStrike">
                <a:solidFill>
                  <a:schemeClr val="dk1"/>
                </a:solidFill>
                <a:latin typeface="Quicksand"/>
                <a:ea typeface="Quicksand"/>
                <a:cs typeface="Quicksand"/>
                <a:sym typeface="Quicksand"/>
              </a:rPr>
              <a:t>Some children may need to recap or go back a stage to consolidate their understanding of concepts. </a:t>
            </a:r>
            <a:endParaRPr>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 calcmode="lin" valueType="num">
                                      <p:cBhvr additive="base">
                                        <p:cTn dur="500"/>
                                        <p:tgtEl>
                                          <p:spTgt spid="1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 calcmode="lin" valueType="num">
                                      <p:cBhvr additive="base">
                                        <p:cTn dur="500"/>
                                        <p:tgtEl>
                                          <p:spTgt spid="17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 calcmode="lin" valueType="num">
                                      <p:cBhvr additive="base">
                                        <p:cTn dur="500"/>
                                        <p:tgtEl>
                                          <p:spTgt spid="17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 calcmode="lin" valueType="num">
                                      <p:cBhvr additive="base">
                                        <p:cTn dur="500"/>
                                        <p:tgtEl>
                                          <p:spTgt spid="17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 calcmode="lin" valueType="num">
                                      <p:cBhvr additive="base">
                                        <p:cTn dur="500"/>
                                        <p:tgtEl>
                                          <p:spTgt spid="17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idx="1" type="body"/>
          </p:nvPr>
        </p:nvSpPr>
        <p:spPr>
          <a:xfrm>
            <a:off x="251520" y="1700808"/>
            <a:ext cx="8712968" cy="208823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lang="en-GB">
                <a:solidFill>
                  <a:schemeClr val="dk1"/>
                </a:solidFill>
                <a:latin typeface="Quicksand"/>
                <a:ea typeface="Quicksand"/>
                <a:cs typeface="Quicksand"/>
                <a:sym typeface="Quicksand"/>
              </a:rPr>
              <a:t>Addition is the process of calculating the total of two or more numbers or amounts. </a:t>
            </a:r>
            <a:endParaRPr>
              <a:latin typeface="Quicksand"/>
              <a:ea typeface="Quicksand"/>
              <a:cs typeface="Quicksand"/>
              <a:sym typeface="Quicksand"/>
            </a:endParaRPr>
          </a:p>
          <a:p>
            <a:pPr indent="0" lvl="0" marL="0" rtl="0" algn="ctr">
              <a:spcBef>
                <a:spcPts val="592"/>
              </a:spcBef>
              <a:spcAft>
                <a:spcPts val="0"/>
              </a:spcAft>
              <a:buClr>
                <a:schemeClr val="dk1"/>
              </a:buClr>
              <a:buSzPct val="100000"/>
              <a:buNone/>
            </a:pPr>
            <a:r>
              <a:t/>
            </a:r>
            <a:endParaRPr>
              <a:latin typeface="Quicksand"/>
              <a:ea typeface="Quicksand"/>
              <a:cs typeface="Quicksand"/>
              <a:sym typeface="Quicksand"/>
            </a:endParaRPr>
          </a:p>
          <a:p>
            <a:pPr indent="0" lvl="0" marL="0" rtl="0" algn="ctr">
              <a:spcBef>
                <a:spcPts val="592"/>
              </a:spcBef>
              <a:spcAft>
                <a:spcPts val="0"/>
              </a:spcAft>
              <a:buClr>
                <a:schemeClr val="dk1"/>
              </a:buClr>
              <a:buSzPct val="100000"/>
              <a:buNone/>
            </a:pPr>
            <a:r>
              <a:rPr lang="en-GB">
                <a:solidFill>
                  <a:schemeClr val="dk1"/>
                </a:solidFill>
                <a:latin typeface="Quicksand"/>
                <a:ea typeface="Quicksand"/>
                <a:cs typeface="Quicksand"/>
                <a:sym typeface="Quicksand"/>
              </a:rPr>
              <a:t>It is the inverse of subtraction. </a:t>
            </a:r>
            <a:endParaRPr>
              <a:latin typeface="Quicksand"/>
              <a:ea typeface="Quicksand"/>
              <a:cs typeface="Quicksand"/>
              <a:sym typeface="Quicksand"/>
            </a:endParaRPr>
          </a:p>
        </p:txBody>
      </p:sp>
      <p:sp>
        <p:nvSpPr>
          <p:cNvPr id="184" name="Google Shape;184;p25"/>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Quicksand"/>
                <a:ea typeface="Quicksand"/>
                <a:cs typeface="Quicksand"/>
                <a:sym typeface="Quicksand"/>
              </a:rPr>
              <a:t>Addition [+]</a:t>
            </a:r>
            <a:endParaRPr>
              <a:latin typeface="Quicksand"/>
              <a:ea typeface="Quicksand"/>
              <a:cs typeface="Quicksand"/>
              <a:sym typeface="Quicksand"/>
            </a:endParaRPr>
          </a:p>
        </p:txBody>
      </p:sp>
      <p:pic>
        <p:nvPicPr>
          <p:cNvPr descr="Image result for abacus" id="185" name="Google Shape;185;p25">
            <a:hlinkClick r:id="rId3"/>
          </p:cNvPr>
          <p:cNvPicPr preferRelativeResize="0"/>
          <p:nvPr/>
        </p:nvPicPr>
        <p:blipFill rotWithShape="1">
          <a:blip r:embed="rId4">
            <a:alphaModFix/>
          </a:blip>
          <a:srcRect b="0" l="0" r="0" t="0"/>
          <a:stretch/>
        </p:blipFill>
        <p:spPr>
          <a:xfrm>
            <a:off x="6012160" y="3926954"/>
            <a:ext cx="2931046" cy="29310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aphicFrame>
        <p:nvGraphicFramePr>
          <p:cNvPr id="190" name="Google Shape;190;p26"/>
          <p:cNvGraphicFramePr/>
          <p:nvPr/>
        </p:nvGraphicFramePr>
        <p:xfrm>
          <a:off x="683568" y="2276872"/>
          <a:ext cx="3000000" cy="3000000"/>
        </p:xfrm>
        <a:graphic>
          <a:graphicData uri="http://schemas.openxmlformats.org/drawingml/2006/table">
            <a:tbl>
              <a:tblPr bandRow="1" firstRow="1">
                <a:noFill/>
                <a:tableStyleId>{713E0E52-0A71-45AD-A249-B1777F89925F}</a:tableStyleId>
              </a:tblPr>
              <a:tblGrid>
                <a:gridCol w="1584175"/>
                <a:gridCol w="1936225"/>
                <a:gridCol w="2112225"/>
                <a:gridCol w="2288250"/>
              </a:tblGrid>
              <a:tr h="1646450">
                <a:tc>
                  <a:txBody>
                    <a:bodyPr/>
                    <a:lstStyle/>
                    <a:p>
                      <a:pPr indent="0" lvl="0" marL="0" marR="0" rtl="0" algn="ctr">
                        <a:spcBef>
                          <a:spcPts val="0"/>
                        </a:spcBef>
                        <a:spcAft>
                          <a:spcPts val="0"/>
                        </a:spcAft>
                        <a:buNone/>
                      </a:pPr>
                      <a:r>
                        <a:rPr lang="en-GB" sz="2000" cap="none" strike="noStrike">
                          <a:latin typeface="Quicksand"/>
                          <a:ea typeface="Quicksand"/>
                          <a:cs typeface="Quicksand"/>
                          <a:sym typeface="Quicksand"/>
                        </a:rPr>
                        <a:t>Nursery </a:t>
                      </a:r>
                      <a:endParaRPr>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1+1 =</a:t>
                      </a:r>
                      <a:endParaRPr sz="2000"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cap="none" strike="noStrike">
                          <a:latin typeface="Quicksand"/>
                          <a:ea typeface="Quicksand"/>
                          <a:cs typeface="Quicksand"/>
                          <a:sym typeface="Quicksand"/>
                        </a:rPr>
                        <a:t>Reception </a:t>
                      </a:r>
                      <a:endParaRPr>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6+ 4 = </a:t>
                      </a:r>
                      <a:endParaRPr sz="2000"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cap="none" strike="noStrike">
                          <a:latin typeface="Quicksand"/>
                          <a:ea typeface="Quicksand"/>
                          <a:cs typeface="Quicksand"/>
                          <a:sym typeface="Quicksand"/>
                        </a:rPr>
                        <a:t>Year 1</a:t>
                      </a:r>
                      <a:endParaRPr>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9 + 6 = </a:t>
                      </a:r>
                      <a:endParaRPr sz="2000"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cap="none" strike="noStrike">
                          <a:latin typeface="Quicksand"/>
                          <a:ea typeface="Quicksand"/>
                          <a:cs typeface="Quicksand"/>
                          <a:sym typeface="Quicksand"/>
                        </a:rPr>
                        <a:t>Year 2</a:t>
                      </a:r>
                      <a:endParaRPr>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23+ 35 = </a:t>
                      </a:r>
                      <a:endParaRPr sz="2000" cap="none" strike="noStrike">
                        <a:latin typeface="Quicksand"/>
                        <a:ea typeface="Quicksand"/>
                        <a:cs typeface="Quicksand"/>
                        <a:sym typeface="Quicksand"/>
                      </a:endParaRPr>
                    </a:p>
                  </a:txBody>
                  <a:tcPr marT="45750" marB="45750" marR="91450" marL="91450"/>
                </a:tc>
              </a:tr>
              <a:tr h="1737925">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3</a:t>
                      </a:r>
                      <a:endParaRPr b="1" u="sng">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123 + 94 = </a:t>
                      </a:r>
                      <a:endParaRPr sz="2000"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4 </a:t>
                      </a:r>
                      <a:endParaRPr b="1" u="sng">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1226 + 192 = </a:t>
                      </a:r>
                      <a:endParaRPr sz="2000"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5</a:t>
                      </a:r>
                      <a:endParaRPr b="1" u="sng">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2,999 + 497 = </a:t>
                      </a:r>
                      <a:endParaRPr sz="2000"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6</a:t>
                      </a:r>
                      <a:endParaRPr b="1" u="sng">
                        <a:latin typeface="Quicksand"/>
                        <a:ea typeface="Quicksand"/>
                        <a:cs typeface="Quicksand"/>
                        <a:sym typeface="Quicksand"/>
                      </a:endParaRPr>
                    </a:p>
                    <a:p>
                      <a:pPr indent="0" lvl="0" marL="0" marR="0" rtl="0" algn="ctr">
                        <a:spcBef>
                          <a:spcPts val="0"/>
                        </a:spcBef>
                        <a:spcAft>
                          <a:spcPts val="0"/>
                        </a:spcAft>
                        <a:buNone/>
                      </a:pPr>
                      <a:r>
                        <a:t/>
                      </a:r>
                      <a:endParaRPr sz="2000" cap="none" strike="noStrike">
                        <a:latin typeface="Quicksand"/>
                        <a:ea typeface="Quicksand"/>
                        <a:cs typeface="Quicksand"/>
                        <a:sym typeface="Quicksand"/>
                      </a:endParaRPr>
                    </a:p>
                    <a:p>
                      <a:pPr indent="0" lvl="0" marL="0" marR="0" rtl="0" algn="ctr">
                        <a:spcBef>
                          <a:spcPts val="0"/>
                        </a:spcBef>
                        <a:spcAft>
                          <a:spcPts val="0"/>
                        </a:spcAft>
                        <a:buNone/>
                      </a:pPr>
                      <a:r>
                        <a:rPr lang="en-GB" sz="2000" cap="none" strike="noStrike">
                          <a:latin typeface="Quicksand"/>
                          <a:ea typeface="Quicksand"/>
                          <a:cs typeface="Quicksand"/>
                          <a:sym typeface="Quicksand"/>
                        </a:rPr>
                        <a:t>3,350 + 4,652 =  </a:t>
                      </a:r>
                      <a:endParaRPr sz="2000" cap="none" strike="noStrike">
                        <a:latin typeface="Quicksand"/>
                        <a:ea typeface="Quicksand"/>
                        <a:cs typeface="Quicksand"/>
                        <a:sym typeface="Quicksand"/>
                      </a:endParaRPr>
                    </a:p>
                  </a:txBody>
                  <a:tcPr marT="45750" marB="45750" marR="91450" marL="91450"/>
                </a:tc>
              </a:tr>
            </a:tbl>
          </a:graphicData>
        </a:graphic>
      </p:graphicFrame>
      <p:sp>
        <p:nvSpPr>
          <p:cNvPr id="191" name="Google Shape;191;p26"/>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Calibri"/>
                <a:ea typeface="Calibri"/>
                <a:cs typeface="Calibri"/>
                <a:sym typeface="Calibri"/>
              </a:rPr>
              <a:t>Addition [+]</a:t>
            </a:r>
            <a:endParaRPr/>
          </a:p>
        </p:txBody>
      </p:sp>
      <p:sp>
        <p:nvSpPr>
          <p:cNvPr id="192" name="Google Shape;192;p26"/>
          <p:cNvSpPr/>
          <p:nvPr/>
        </p:nvSpPr>
        <p:spPr>
          <a:xfrm>
            <a:off x="4858733"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 result for progression" id="193" name="Google Shape;193;p26">
            <a:hlinkClick r:id="rId3"/>
          </p:cNvPr>
          <p:cNvPicPr preferRelativeResize="0"/>
          <p:nvPr/>
        </p:nvPicPr>
        <p:blipFill rotWithShape="1">
          <a:blip r:embed="rId4">
            <a:alphaModFix/>
          </a:blip>
          <a:srcRect b="0" l="0" r="0" t="0"/>
          <a:stretch/>
        </p:blipFill>
        <p:spPr>
          <a:xfrm>
            <a:off x="755576" y="1376771"/>
            <a:ext cx="2797036" cy="792088"/>
          </a:xfrm>
          <a:prstGeom prst="rect">
            <a:avLst/>
          </a:prstGeom>
          <a:noFill/>
          <a:ln>
            <a:noFill/>
          </a:ln>
        </p:spPr>
      </p:pic>
      <p:sp>
        <p:nvSpPr>
          <p:cNvPr id="194" name="Google Shape;194;p26"/>
          <p:cNvSpPr/>
          <p:nvPr/>
        </p:nvSpPr>
        <p:spPr>
          <a:xfrm>
            <a:off x="2760608" y="520886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26"/>
          <p:cNvSpPr/>
          <p:nvPr/>
        </p:nvSpPr>
        <p:spPr>
          <a:xfrm>
            <a:off x="7079858"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26"/>
          <p:cNvSpPr/>
          <p:nvPr/>
        </p:nvSpPr>
        <p:spPr>
          <a:xfrm>
            <a:off x="1029158" y="520886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descr="Image result for eyfs addition  math" id="201" name="Google Shape;201;p2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202" name="Google Shape;202;p27"/>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27"/>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Methods for Addition</a:t>
            </a:r>
            <a:r>
              <a:rPr b="1" i="0" lang="en-GB" sz="4400" u="none" cap="none" strike="noStrike">
                <a:solidFill>
                  <a:srgbClr val="F4F0E2"/>
                </a:solidFill>
                <a:latin typeface="Quicksand"/>
                <a:ea typeface="Quicksand"/>
                <a:cs typeface="Quicksand"/>
                <a:sym typeface="Quicksand"/>
              </a:rPr>
              <a:t> [+]</a:t>
            </a:r>
            <a:endParaRPr>
              <a:latin typeface="Quicksand"/>
              <a:ea typeface="Quicksand"/>
              <a:cs typeface="Quicksand"/>
              <a:sym typeface="Quicksand"/>
            </a:endParaRPr>
          </a:p>
        </p:txBody>
      </p:sp>
      <p:pic>
        <p:nvPicPr>
          <p:cNvPr id="204" name="Google Shape;204;p27"/>
          <p:cNvPicPr preferRelativeResize="0"/>
          <p:nvPr/>
        </p:nvPicPr>
        <p:blipFill>
          <a:blip r:embed="rId3">
            <a:alphaModFix/>
          </a:blip>
          <a:stretch>
            <a:fillRect/>
          </a:stretch>
        </p:blipFill>
        <p:spPr>
          <a:xfrm>
            <a:off x="612775" y="1529654"/>
            <a:ext cx="7846825" cy="50014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Calibri"/>
              <a:ea typeface="Calibri"/>
              <a:cs typeface="Calibri"/>
              <a:sym typeface="Calibri"/>
            </a:endParaRPr>
          </a:p>
        </p:txBody>
      </p:sp>
      <p:sp>
        <p:nvSpPr>
          <p:cNvPr id="210" name="Google Shape;210;p28"/>
          <p:cNvSpPr txBox="1"/>
          <p:nvPr/>
        </p:nvSpPr>
        <p:spPr>
          <a:xfrm>
            <a:off x="645325" y="1352800"/>
            <a:ext cx="2872200" cy="1104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GB" sz="1720" u="sng">
                <a:solidFill>
                  <a:srgbClr val="595959"/>
                </a:solidFill>
                <a:latin typeface="Quicksand"/>
                <a:ea typeface="Quicksand"/>
                <a:cs typeface="Quicksand"/>
                <a:sym typeface="Quicksand"/>
              </a:rPr>
              <a:t>Partitioning</a:t>
            </a:r>
            <a:endParaRPr b="1" sz="1720" u="sng">
              <a:solidFill>
                <a:srgbClr val="595959"/>
              </a:solidFill>
              <a:latin typeface="Quicksand"/>
              <a:ea typeface="Quicksand"/>
              <a:cs typeface="Quicksand"/>
              <a:sym typeface="Quicksand"/>
            </a:endParaRPr>
          </a:p>
          <a:p>
            <a:pPr indent="0" lvl="0" marL="0" rtl="0" algn="l">
              <a:spcBef>
                <a:spcPts val="0"/>
              </a:spcBef>
              <a:spcAft>
                <a:spcPts val="0"/>
              </a:spcAft>
              <a:buNone/>
            </a:pPr>
            <a:r>
              <a:rPr b="1" lang="en-GB" sz="1720">
                <a:solidFill>
                  <a:srgbClr val="595959"/>
                </a:solidFill>
                <a:latin typeface="Quicksand"/>
                <a:ea typeface="Quicksand"/>
                <a:cs typeface="Quicksand"/>
                <a:sym typeface="Quicksand"/>
              </a:rPr>
              <a:t>128 + 214 = </a:t>
            </a:r>
            <a:endParaRPr b="1" sz="1720">
              <a:solidFill>
                <a:srgbClr val="595959"/>
              </a:solidFill>
              <a:latin typeface="Quicksand"/>
              <a:ea typeface="Quicksand"/>
              <a:cs typeface="Quicksand"/>
              <a:sym typeface="Quicksand"/>
            </a:endParaRPr>
          </a:p>
          <a:p>
            <a:pPr indent="0" lvl="0" marL="0" rtl="0" algn="l">
              <a:spcBef>
                <a:spcPts val="0"/>
              </a:spcBef>
              <a:spcAft>
                <a:spcPts val="0"/>
              </a:spcAft>
              <a:buNone/>
            </a:pPr>
            <a:r>
              <a:t/>
            </a:r>
            <a:endParaRPr b="1" sz="1720">
              <a:solidFill>
                <a:srgbClr val="595959"/>
              </a:solidFill>
              <a:latin typeface="Quicksand"/>
              <a:ea typeface="Quicksand"/>
              <a:cs typeface="Quicksand"/>
              <a:sym typeface="Quicksand"/>
            </a:endParaRPr>
          </a:p>
        </p:txBody>
      </p:sp>
      <p:sp>
        <p:nvSpPr>
          <p:cNvPr id="211" name="Google Shape;211;p28"/>
          <p:cNvSpPr txBox="1"/>
          <p:nvPr/>
        </p:nvSpPr>
        <p:spPr>
          <a:xfrm>
            <a:off x="5449793" y="1290562"/>
            <a:ext cx="2315700" cy="729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GB" sz="1720" u="sng">
                <a:solidFill>
                  <a:srgbClr val="595959"/>
                </a:solidFill>
                <a:latin typeface="Quicksand"/>
                <a:ea typeface="Quicksand"/>
                <a:cs typeface="Quicksand"/>
                <a:sym typeface="Quicksand"/>
              </a:rPr>
              <a:t>Bar Model</a:t>
            </a:r>
            <a:r>
              <a:rPr b="1" lang="en-GB" sz="1720">
                <a:solidFill>
                  <a:srgbClr val="595959"/>
                </a:solidFill>
                <a:latin typeface="Quicksand"/>
                <a:ea typeface="Quicksand"/>
                <a:cs typeface="Quicksand"/>
                <a:sym typeface="Quicksand"/>
              </a:rPr>
              <a:t> </a:t>
            </a:r>
            <a:endParaRPr b="1" sz="1720">
              <a:solidFill>
                <a:srgbClr val="595959"/>
              </a:solidFill>
              <a:latin typeface="Quicksand"/>
              <a:ea typeface="Quicksand"/>
              <a:cs typeface="Quicksand"/>
              <a:sym typeface="Quicksand"/>
            </a:endParaRPr>
          </a:p>
          <a:p>
            <a:pPr indent="0" lvl="0" marL="0" rtl="0" algn="l">
              <a:spcBef>
                <a:spcPts val="0"/>
              </a:spcBef>
              <a:spcAft>
                <a:spcPts val="0"/>
              </a:spcAft>
              <a:buNone/>
            </a:pPr>
            <a:r>
              <a:t/>
            </a:r>
            <a:endParaRPr b="1" sz="1720">
              <a:solidFill>
                <a:srgbClr val="595959"/>
              </a:solidFill>
              <a:latin typeface="Quicksand"/>
              <a:ea typeface="Quicksand"/>
              <a:cs typeface="Quicksand"/>
              <a:sym typeface="Quicksand"/>
            </a:endParaRPr>
          </a:p>
        </p:txBody>
      </p:sp>
      <p:pic>
        <p:nvPicPr>
          <p:cNvPr id="212" name="Google Shape;212;p28"/>
          <p:cNvPicPr preferRelativeResize="0"/>
          <p:nvPr/>
        </p:nvPicPr>
        <p:blipFill rotWithShape="1">
          <a:blip r:embed="rId3">
            <a:alphaModFix/>
          </a:blip>
          <a:srcRect b="48570" l="0" r="2524" t="0"/>
          <a:stretch/>
        </p:blipFill>
        <p:spPr>
          <a:xfrm>
            <a:off x="4572000" y="1780613"/>
            <a:ext cx="4492526" cy="2246263"/>
          </a:xfrm>
          <a:prstGeom prst="rect">
            <a:avLst/>
          </a:prstGeom>
          <a:noFill/>
          <a:ln>
            <a:noFill/>
          </a:ln>
        </p:spPr>
      </p:pic>
      <p:pic>
        <p:nvPicPr>
          <p:cNvPr id="213" name="Google Shape;213;p28"/>
          <p:cNvPicPr preferRelativeResize="0"/>
          <p:nvPr/>
        </p:nvPicPr>
        <p:blipFill>
          <a:blip r:embed="rId4">
            <a:alphaModFix/>
          </a:blip>
          <a:stretch>
            <a:fillRect/>
          </a:stretch>
        </p:blipFill>
        <p:spPr>
          <a:xfrm>
            <a:off x="174650" y="3882675"/>
            <a:ext cx="7590849" cy="2643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Calibri"/>
              <a:ea typeface="Calibri"/>
              <a:cs typeface="Calibri"/>
              <a:sym typeface="Calibri"/>
            </a:endParaRPr>
          </a:p>
        </p:txBody>
      </p:sp>
      <p:pic>
        <p:nvPicPr>
          <p:cNvPr id="219" name="Google Shape;219;p29"/>
          <p:cNvPicPr preferRelativeResize="0"/>
          <p:nvPr/>
        </p:nvPicPr>
        <p:blipFill>
          <a:blip r:embed="rId3">
            <a:alphaModFix/>
          </a:blip>
          <a:stretch>
            <a:fillRect/>
          </a:stretch>
        </p:blipFill>
        <p:spPr>
          <a:xfrm>
            <a:off x="1350900" y="2246150"/>
            <a:ext cx="5561754" cy="4028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Calibri"/>
                <a:ea typeface="Calibri"/>
                <a:cs typeface="Calibri"/>
                <a:sym typeface="Calibri"/>
              </a:rPr>
              <a:t>Reasoning</a:t>
            </a:r>
            <a:r>
              <a:rPr b="1" i="0" lang="en-GB" sz="4400" u="none" cap="none" strike="noStrike">
                <a:solidFill>
                  <a:srgbClr val="F4F0E2"/>
                </a:solidFill>
                <a:latin typeface="Calibri"/>
                <a:ea typeface="Calibri"/>
                <a:cs typeface="Calibri"/>
                <a:sym typeface="Calibri"/>
              </a:rPr>
              <a:t> &amp; Problem Solving </a:t>
            </a:r>
            <a:endParaRPr b="1" i="0" sz="4400" u="none" cap="none" strike="noStrike">
              <a:solidFill>
                <a:srgbClr val="F4F0E2"/>
              </a:solidFill>
              <a:latin typeface="Calibri"/>
              <a:ea typeface="Calibri"/>
              <a:cs typeface="Calibri"/>
              <a:sym typeface="Calibri"/>
            </a:endParaRPr>
          </a:p>
        </p:txBody>
      </p:sp>
      <p:pic>
        <p:nvPicPr>
          <p:cNvPr id="225" name="Google Shape;225;p30"/>
          <p:cNvPicPr preferRelativeResize="0"/>
          <p:nvPr/>
        </p:nvPicPr>
        <p:blipFill>
          <a:blip r:embed="rId3">
            <a:alphaModFix/>
          </a:blip>
          <a:stretch>
            <a:fillRect/>
          </a:stretch>
        </p:blipFill>
        <p:spPr>
          <a:xfrm>
            <a:off x="917500" y="1536100"/>
            <a:ext cx="7570700" cy="49481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idx="1" type="body"/>
          </p:nvPr>
        </p:nvSpPr>
        <p:spPr>
          <a:xfrm>
            <a:off x="467544" y="1556793"/>
            <a:ext cx="8219256" cy="244827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GB">
                <a:solidFill>
                  <a:schemeClr val="dk1"/>
                </a:solidFill>
                <a:latin typeface="Quicksand"/>
                <a:ea typeface="Quicksand"/>
                <a:cs typeface="Quicksand"/>
                <a:sym typeface="Quicksand"/>
              </a:rPr>
              <a:t>Subtraction is the process or skill of taking one number or amount away from another or finding the difference between two numbers. </a:t>
            </a:r>
            <a:endParaRPr>
              <a:latin typeface="Quicksand"/>
              <a:ea typeface="Quicksand"/>
              <a:cs typeface="Quicksand"/>
              <a:sym typeface="Quicksand"/>
            </a:endParaRPr>
          </a:p>
        </p:txBody>
      </p:sp>
      <p:sp>
        <p:nvSpPr>
          <p:cNvPr id="231" name="Google Shape;231;p31"/>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Subtraction</a:t>
            </a:r>
            <a:r>
              <a:rPr b="1" i="0" lang="en-GB" sz="4400" u="none" cap="none" strike="noStrike">
                <a:solidFill>
                  <a:srgbClr val="F4F0E2"/>
                </a:solidFill>
                <a:latin typeface="Quicksand"/>
                <a:ea typeface="Quicksand"/>
                <a:cs typeface="Quicksand"/>
                <a:sym typeface="Quicksand"/>
              </a:rPr>
              <a:t>[-]</a:t>
            </a:r>
            <a:endParaRPr>
              <a:latin typeface="Quicksand"/>
              <a:ea typeface="Quicksand"/>
              <a:cs typeface="Quicksand"/>
              <a:sym typeface="Quicksand"/>
            </a:endParaRPr>
          </a:p>
        </p:txBody>
      </p:sp>
      <p:pic>
        <p:nvPicPr>
          <p:cNvPr descr="Image result for abacus" id="232" name="Google Shape;232;p31">
            <a:hlinkClick r:id="rId3"/>
          </p:cNvPr>
          <p:cNvPicPr preferRelativeResize="0"/>
          <p:nvPr/>
        </p:nvPicPr>
        <p:blipFill rotWithShape="1">
          <a:blip r:embed="rId4">
            <a:alphaModFix/>
          </a:blip>
          <a:srcRect b="0" l="0" r="0" t="0"/>
          <a:stretch/>
        </p:blipFill>
        <p:spPr>
          <a:xfrm>
            <a:off x="6156176" y="4077072"/>
            <a:ext cx="2592288" cy="25922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97" name="Google Shape;97;p14"/>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Maths at St. Michael &amp; St. Martin</a:t>
            </a:r>
            <a:endParaRPr sz="700">
              <a:solidFill>
                <a:srgbClr val="F4F0E2"/>
              </a:solidFill>
              <a:latin typeface="Quicksand"/>
              <a:ea typeface="Quicksand"/>
              <a:cs typeface="Quicksand"/>
              <a:sym typeface="Quicksand"/>
            </a:endParaRPr>
          </a:p>
        </p:txBody>
      </p:sp>
      <p:sp>
        <p:nvSpPr>
          <p:cNvPr id="98" name="Google Shape;98;p14"/>
          <p:cNvSpPr txBox="1"/>
          <p:nvPr/>
        </p:nvSpPr>
        <p:spPr>
          <a:xfrm>
            <a:off x="179400" y="1484775"/>
            <a:ext cx="8712900" cy="4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rgbClr val="666666"/>
                </a:solidFill>
                <a:latin typeface="Quicksand"/>
                <a:ea typeface="Quicksand"/>
                <a:cs typeface="Quicksand"/>
                <a:sym typeface="Quicksand"/>
              </a:rPr>
              <a:t>Here at school, we truly value how developing a good grounding and strength in numeracy will help support your children as they progress throughout their education and into their adult lives.</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Every year group undertakes a minimum of </a:t>
            </a:r>
            <a:r>
              <a:rPr b="1" lang="en-GB" sz="1500">
                <a:solidFill>
                  <a:srgbClr val="006600"/>
                </a:solidFill>
                <a:latin typeface="Quicksand"/>
                <a:ea typeface="Quicksand"/>
                <a:cs typeface="Quicksand"/>
                <a:sym typeface="Quicksand"/>
              </a:rPr>
              <a:t>5 hours of numeracy learning each week, </a:t>
            </a:r>
            <a:r>
              <a:rPr b="1" lang="en-GB" sz="1500">
                <a:solidFill>
                  <a:srgbClr val="666666"/>
                </a:solidFill>
                <a:latin typeface="Quicksand"/>
                <a:ea typeface="Quicksand"/>
                <a:cs typeface="Quicksand"/>
                <a:sym typeface="Quicksand"/>
              </a:rPr>
              <a:t>which covers a wide range of topics including: basic number &amp; understanding, shapes, space &amp; measure and more developed, applied mathematics.</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We challenge and encourage our children to partake in mental math tasks and teach them various methods to make calculations in their heads.</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We aim to help each child by breaking down any fears they may have around numeracy through encouragement and support, and a firm belief that all our children can learn to love maths like we do!</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Parent Information on our website: </a:t>
            </a:r>
            <a:r>
              <a:rPr b="1" lang="en-GB" sz="1500" u="sng">
                <a:solidFill>
                  <a:schemeClr val="hlink"/>
                </a:solidFill>
                <a:latin typeface="Quicksand"/>
                <a:ea typeface="Quicksand"/>
                <a:cs typeface="Quicksand"/>
                <a:sym typeface="Quicksand"/>
                <a:hlinkClick r:id="rId3"/>
              </a:rPr>
              <a:t>https://www.stmichaelandstmartin.co.uk/maths-1/</a:t>
            </a:r>
            <a:r>
              <a:rPr b="1" lang="en-GB" sz="1500">
                <a:solidFill>
                  <a:srgbClr val="666666"/>
                </a:solidFill>
                <a:latin typeface="Quicksand"/>
                <a:ea typeface="Quicksand"/>
                <a:cs typeface="Quicksand"/>
                <a:sym typeface="Quicksand"/>
              </a:rPr>
              <a:t> </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b="1" sz="900">
              <a:solidFill>
                <a:srgbClr val="666666"/>
              </a:solidFill>
              <a:latin typeface="Quicksand"/>
              <a:ea typeface="Quicksand"/>
              <a:cs typeface="Quicksand"/>
              <a:sym typeface="Quicksand"/>
            </a:endParaRPr>
          </a:p>
        </p:txBody>
      </p:sp>
      <p:pic>
        <p:nvPicPr>
          <p:cNvPr descr="M:\Photos\School_Logos\NewLogo_HiRes.jpg" id="99" name="Google Shape;99;p14"/>
          <p:cNvPicPr preferRelativeResize="0"/>
          <p:nvPr/>
        </p:nvPicPr>
        <p:blipFill rotWithShape="1">
          <a:blip r:embed="rId4">
            <a:alphaModFix/>
          </a:blip>
          <a:srcRect b="0" l="0" r="0" t="0"/>
          <a:stretch/>
        </p:blipFill>
        <p:spPr>
          <a:xfrm>
            <a:off x="7833331" y="0"/>
            <a:ext cx="1310670"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500"/>
                                        <p:tgtEl>
                                          <p:spTgt spid="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aphicFrame>
        <p:nvGraphicFramePr>
          <p:cNvPr id="237" name="Google Shape;237;p32"/>
          <p:cNvGraphicFramePr/>
          <p:nvPr/>
        </p:nvGraphicFramePr>
        <p:xfrm>
          <a:off x="755576" y="2204864"/>
          <a:ext cx="3000000" cy="3000000"/>
        </p:xfrm>
        <a:graphic>
          <a:graphicData uri="http://schemas.openxmlformats.org/drawingml/2006/table">
            <a:tbl>
              <a:tblPr bandRow="1" firstRow="1">
                <a:noFill/>
                <a:tableStyleId>{713E0E52-0A71-45AD-A249-B1777F89925F}</a:tableStyleId>
              </a:tblPr>
              <a:tblGrid>
                <a:gridCol w="1512175"/>
                <a:gridCol w="1848200"/>
                <a:gridCol w="2016225"/>
                <a:gridCol w="2184250"/>
              </a:tblGrid>
              <a:tr h="1576400">
                <a:tc>
                  <a:txBody>
                    <a:bodyPr/>
                    <a:lstStyle/>
                    <a:p>
                      <a:pPr indent="0" lvl="0" marL="0" marR="0" rtl="0" algn="ctr">
                        <a:spcBef>
                          <a:spcPts val="0"/>
                        </a:spcBef>
                        <a:spcAft>
                          <a:spcPts val="0"/>
                        </a:spcAft>
                        <a:buNone/>
                      </a:pPr>
                      <a:r>
                        <a:rPr lang="en-GB" sz="2000" u="none" cap="none" strike="noStrike">
                          <a:latin typeface="Calibri"/>
                          <a:ea typeface="Calibri"/>
                          <a:cs typeface="Calibri"/>
                          <a:sym typeface="Calibri"/>
                        </a:rPr>
                        <a:t>Nursery </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2 - 1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Calibri"/>
                          <a:ea typeface="Calibri"/>
                          <a:cs typeface="Calibri"/>
                          <a:sym typeface="Calibri"/>
                        </a:rPr>
                        <a:t>Reception </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6- 4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cap="none" strike="noStrike">
                          <a:latin typeface="Calibri"/>
                          <a:ea typeface="Calibri"/>
                          <a:cs typeface="Calibri"/>
                          <a:sym typeface="Calibri"/>
                        </a:rPr>
                        <a:t>Year 1</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11 - 6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cap="none" strike="noStrike">
                          <a:latin typeface="Calibri"/>
                          <a:ea typeface="Calibri"/>
                          <a:cs typeface="Calibri"/>
                          <a:sym typeface="Calibri"/>
                        </a:rPr>
                        <a:t>Year 2</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35 + 23 = </a:t>
                      </a:r>
                      <a:endParaRPr sz="2000" u="none" cap="none" strike="noStrike">
                        <a:latin typeface="Calibri"/>
                        <a:ea typeface="Calibri"/>
                        <a:cs typeface="Calibri"/>
                        <a:sym typeface="Calibri"/>
                      </a:endParaRPr>
                    </a:p>
                  </a:txBody>
                  <a:tcPr marT="45750" marB="45750" marR="91450" marL="91450"/>
                </a:tc>
              </a:tr>
              <a:tr h="1663975">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3</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123 - 94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4 </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1226 - 192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5</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2,999 - 1497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6</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4,350 - 2,652 =  </a:t>
                      </a:r>
                      <a:endParaRPr sz="2000" u="none" cap="none" strike="noStrike">
                        <a:latin typeface="Calibri"/>
                        <a:ea typeface="Calibri"/>
                        <a:cs typeface="Calibri"/>
                        <a:sym typeface="Calibri"/>
                      </a:endParaRPr>
                    </a:p>
                  </a:txBody>
                  <a:tcPr marT="45750" marB="45750" marR="91450" marL="91450"/>
                </a:tc>
              </a:tr>
            </a:tbl>
          </a:graphicData>
        </a:graphic>
      </p:graphicFrame>
      <p:sp>
        <p:nvSpPr>
          <p:cNvPr id="238" name="Google Shape;238;p32"/>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Subtraction</a:t>
            </a:r>
            <a:r>
              <a:rPr b="1" i="0" lang="en-GB" sz="4400" u="none" cap="none" strike="noStrike">
                <a:solidFill>
                  <a:srgbClr val="F4F0E2"/>
                </a:solidFill>
                <a:latin typeface="Calibri"/>
                <a:ea typeface="Calibri"/>
                <a:cs typeface="Calibri"/>
                <a:sym typeface="Calibri"/>
              </a:rPr>
              <a:t>[-]</a:t>
            </a:r>
            <a:endParaRPr/>
          </a:p>
        </p:txBody>
      </p:sp>
      <p:pic>
        <p:nvPicPr>
          <p:cNvPr descr="Image result for progression" id="239" name="Google Shape;239;p32">
            <a:hlinkClick r:id="rId3"/>
          </p:cNvPr>
          <p:cNvPicPr preferRelativeResize="0"/>
          <p:nvPr/>
        </p:nvPicPr>
        <p:blipFill rotWithShape="1">
          <a:blip r:embed="rId4">
            <a:alphaModFix/>
          </a:blip>
          <a:srcRect b="0" l="0" r="0" t="0"/>
          <a:stretch/>
        </p:blipFill>
        <p:spPr>
          <a:xfrm>
            <a:off x="832614" y="1371650"/>
            <a:ext cx="2797036" cy="792088"/>
          </a:xfrm>
          <a:prstGeom prst="rect">
            <a:avLst/>
          </a:prstGeom>
          <a:noFill/>
          <a:ln>
            <a:noFill/>
          </a:ln>
        </p:spPr>
      </p:pic>
      <p:sp>
        <p:nvSpPr>
          <p:cNvPr id="240" name="Google Shape;240;p32"/>
          <p:cNvSpPr/>
          <p:nvPr/>
        </p:nvSpPr>
        <p:spPr>
          <a:xfrm>
            <a:off x="4858733"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1" name="Google Shape;241;p32"/>
          <p:cNvSpPr/>
          <p:nvPr/>
        </p:nvSpPr>
        <p:spPr>
          <a:xfrm>
            <a:off x="2760608" y="520886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2" name="Google Shape;242;p32"/>
          <p:cNvSpPr/>
          <p:nvPr/>
        </p:nvSpPr>
        <p:spPr>
          <a:xfrm>
            <a:off x="7079858"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3" name="Google Shape;243;p32"/>
          <p:cNvSpPr/>
          <p:nvPr/>
        </p:nvSpPr>
        <p:spPr>
          <a:xfrm>
            <a:off x="1039758" y="520886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descr="Image result for eyfs addition  math" id="248" name="Google Shape;248;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249" name="Google Shape;249;p33"/>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33"/>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Methods for Subtraction</a:t>
            </a:r>
            <a:r>
              <a:rPr b="1" i="0" lang="en-GB" sz="4400" u="none" cap="none" strike="noStrike">
                <a:solidFill>
                  <a:srgbClr val="F4F0E2"/>
                </a:solidFill>
                <a:latin typeface="Quicksand"/>
                <a:ea typeface="Quicksand"/>
                <a:cs typeface="Quicksand"/>
                <a:sym typeface="Quicksand"/>
              </a:rPr>
              <a:t> [-]</a:t>
            </a:r>
            <a:endParaRPr>
              <a:latin typeface="Quicksand"/>
              <a:ea typeface="Quicksand"/>
              <a:cs typeface="Quicksand"/>
              <a:sym typeface="Quicksand"/>
            </a:endParaRPr>
          </a:p>
        </p:txBody>
      </p:sp>
      <p:pic>
        <p:nvPicPr>
          <p:cNvPr id="251" name="Google Shape;251;p33"/>
          <p:cNvPicPr preferRelativeResize="0"/>
          <p:nvPr/>
        </p:nvPicPr>
        <p:blipFill>
          <a:blip r:embed="rId3">
            <a:alphaModFix/>
          </a:blip>
          <a:stretch>
            <a:fillRect/>
          </a:stretch>
        </p:blipFill>
        <p:spPr>
          <a:xfrm>
            <a:off x="2080000" y="1342350"/>
            <a:ext cx="4695625" cy="5515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p>
        </p:txBody>
      </p:sp>
      <p:pic>
        <p:nvPicPr>
          <p:cNvPr id="257" name="Google Shape;257;p34"/>
          <p:cNvPicPr preferRelativeResize="0"/>
          <p:nvPr/>
        </p:nvPicPr>
        <p:blipFill rotWithShape="1">
          <a:blip r:embed="rId3">
            <a:alphaModFix/>
          </a:blip>
          <a:srcRect b="0" l="0" r="0" t="50661"/>
          <a:stretch/>
        </p:blipFill>
        <p:spPr>
          <a:xfrm>
            <a:off x="551400" y="3428999"/>
            <a:ext cx="7673424" cy="2095927"/>
          </a:xfrm>
          <a:prstGeom prst="rect">
            <a:avLst/>
          </a:prstGeom>
          <a:noFill/>
          <a:ln>
            <a:noFill/>
          </a:ln>
        </p:spPr>
      </p:pic>
      <p:sp>
        <p:nvSpPr>
          <p:cNvPr id="258" name="Google Shape;258;p34"/>
          <p:cNvSpPr txBox="1"/>
          <p:nvPr/>
        </p:nvSpPr>
        <p:spPr>
          <a:xfrm>
            <a:off x="551400" y="1640150"/>
            <a:ext cx="3478200" cy="44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20" u="sng">
                <a:solidFill>
                  <a:srgbClr val="595959"/>
                </a:solidFill>
                <a:latin typeface="Quicksand"/>
                <a:ea typeface="Quicksand"/>
                <a:cs typeface="Quicksand"/>
                <a:sym typeface="Quicksand"/>
              </a:rPr>
              <a:t>Bar Model</a:t>
            </a:r>
            <a:r>
              <a:rPr b="1" lang="en-GB" sz="1720">
                <a:solidFill>
                  <a:srgbClr val="595959"/>
                </a:solidFill>
                <a:latin typeface="Quicksand"/>
                <a:ea typeface="Quicksand"/>
                <a:cs typeface="Quicksand"/>
                <a:sym typeface="Quicksand"/>
              </a:rPr>
              <a:t> </a:t>
            </a:r>
            <a:endParaRPr b="1" sz="1720">
              <a:solidFill>
                <a:srgbClr val="595959"/>
              </a:solidFill>
              <a:latin typeface="Quicksand"/>
              <a:ea typeface="Quicksand"/>
              <a:cs typeface="Quicksand"/>
              <a:sym typeface="Quicksa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p>
        </p:txBody>
      </p:sp>
      <p:sp>
        <p:nvSpPr>
          <p:cNvPr id="264" name="Google Shape;264;p35"/>
          <p:cNvSpPr txBox="1"/>
          <p:nvPr/>
        </p:nvSpPr>
        <p:spPr>
          <a:xfrm>
            <a:off x="551400" y="1640150"/>
            <a:ext cx="3478200" cy="44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20" u="sng">
                <a:solidFill>
                  <a:srgbClr val="595959"/>
                </a:solidFill>
                <a:latin typeface="Quicksand"/>
                <a:ea typeface="Quicksand"/>
                <a:cs typeface="Quicksand"/>
                <a:sym typeface="Quicksand"/>
              </a:rPr>
              <a:t>Co</a:t>
            </a:r>
            <a:r>
              <a:rPr b="1" lang="en-GB" sz="1720" u="sng">
                <a:solidFill>
                  <a:srgbClr val="595959"/>
                </a:solidFill>
                <a:latin typeface="Quicksand"/>
                <a:ea typeface="Quicksand"/>
                <a:cs typeface="Quicksand"/>
                <a:sym typeface="Quicksand"/>
              </a:rPr>
              <a:t>lumn Subtraction</a:t>
            </a:r>
            <a:r>
              <a:rPr b="1" lang="en-GB" sz="1720">
                <a:solidFill>
                  <a:srgbClr val="595959"/>
                </a:solidFill>
                <a:latin typeface="Quicksand"/>
                <a:ea typeface="Quicksand"/>
                <a:cs typeface="Quicksand"/>
                <a:sym typeface="Quicksand"/>
              </a:rPr>
              <a:t> </a:t>
            </a:r>
            <a:endParaRPr b="1" sz="1720">
              <a:solidFill>
                <a:srgbClr val="595959"/>
              </a:solidFill>
              <a:latin typeface="Quicksand"/>
              <a:ea typeface="Quicksand"/>
              <a:cs typeface="Quicksand"/>
              <a:sym typeface="Quicksand"/>
            </a:endParaRPr>
          </a:p>
        </p:txBody>
      </p:sp>
      <p:pic>
        <p:nvPicPr>
          <p:cNvPr id="265" name="Google Shape;265;p35"/>
          <p:cNvPicPr preferRelativeResize="0"/>
          <p:nvPr/>
        </p:nvPicPr>
        <p:blipFill rotWithShape="1">
          <a:blip r:embed="rId3">
            <a:alphaModFix/>
          </a:blip>
          <a:srcRect b="43588" l="0" r="0" t="0"/>
          <a:stretch/>
        </p:blipFill>
        <p:spPr>
          <a:xfrm>
            <a:off x="603325" y="3127575"/>
            <a:ext cx="7302376" cy="26069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idx="1" type="body"/>
          </p:nvPr>
        </p:nvSpPr>
        <p:spPr>
          <a:xfrm>
            <a:off x="467544" y="1484784"/>
            <a:ext cx="8229600" cy="3845024"/>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None/>
            </a:pPr>
            <a:r>
              <a:rPr lang="en-GB">
                <a:solidFill>
                  <a:schemeClr val="dk1"/>
                </a:solidFill>
                <a:latin typeface="Quicksand"/>
                <a:ea typeface="Quicksand"/>
                <a:cs typeface="Quicksand"/>
                <a:sym typeface="Quicksand"/>
              </a:rPr>
              <a:t>Multiplication is the product of two numbers or repeatedly adding the same set of number as many times as the other number. </a:t>
            </a:r>
            <a:endParaRPr>
              <a:latin typeface="Quicksand"/>
              <a:ea typeface="Quicksand"/>
              <a:cs typeface="Quicksand"/>
              <a:sym typeface="Quicksand"/>
            </a:endParaRPr>
          </a:p>
          <a:p>
            <a:pPr indent="-342900" lvl="0" marL="342900" rtl="0" algn="ctr">
              <a:spcBef>
                <a:spcPts val="640"/>
              </a:spcBef>
              <a:spcAft>
                <a:spcPts val="0"/>
              </a:spcAft>
              <a:buClr>
                <a:schemeClr val="dk1"/>
              </a:buClr>
              <a:buSzPts val="3200"/>
              <a:buNone/>
            </a:pPr>
            <a:r>
              <a:t/>
            </a:r>
            <a:endParaRPr>
              <a:latin typeface="Quicksand"/>
              <a:ea typeface="Quicksand"/>
              <a:cs typeface="Quicksand"/>
              <a:sym typeface="Quicksand"/>
            </a:endParaRPr>
          </a:p>
          <a:p>
            <a:pPr indent="-342900" lvl="0" marL="342900" rtl="0" algn="ctr">
              <a:spcBef>
                <a:spcPts val="640"/>
              </a:spcBef>
              <a:spcAft>
                <a:spcPts val="0"/>
              </a:spcAft>
              <a:buClr>
                <a:schemeClr val="dk1"/>
              </a:buClr>
              <a:buSzPts val="3200"/>
              <a:buNone/>
            </a:pPr>
            <a:r>
              <a:rPr lang="en-GB">
                <a:solidFill>
                  <a:schemeClr val="dk1"/>
                </a:solidFill>
                <a:latin typeface="Quicksand"/>
                <a:ea typeface="Quicksand"/>
                <a:cs typeface="Quicksand"/>
                <a:sym typeface="Quicksand"/>
              </a:rPr>
              <a:t>It is an inverse operation of division.</a:t>
            </a:r>
            <a:endParaRPr>
              <a:latin typeface="Quicksand"/>
              <a:ea typeface="Quicksand"/>
              <a:cs typeface="Quicksand"/>
              <a:sym typeface="Quicksand"/>
            </a:endParaRPr>
          </a:p>
        </p:txBody>
      </p:sp>
      <p:sp>
        <p:nvSpPr>
          <p:cNvPr id="271" name="Google Shape;271;p36"/>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Multiplication</a:t>
            </a:r>
            <a:r>
              <a:rPr b="1" i="0" lang="en-GB" sz="4400" u="none" cap="none" strike="noStrike">
                <a:solidFill>
                  <a:srgbClr val="F4F0E2"/>
                </a:solidFill>
                <a:latin typeface="Quicksand"/>
                <a:ea typeface="Quicksand"/>
                <a:cs typeface="Quicksand"/>
                <a:sym typeface="Quicksand"/>
              </a:rPr>
              <a:t>[x]</a:t>
            </a:r>
            <a:endParaRPr>
              <a:latin typeface="Quicksand"/>
              <a:ea typeface="Quicksand"/>
              <a:cs typeface="Quicksand"/>
              <a:sym typeface="Quicksand"/>
            </a:endParaRPr>
          </a:p>
        </p:txBody>
      </p:sp>
      <p:pic>
        <p:nvPicPr>
          <p:cNvPr descr="Image result for abacus" id="272" name="Google Shape;272;p36">
            <a:hlinkClick r:id="rId3"/>
          </p:cNvPr>
          <p:cNvPicPr preferRelativeResize="0"/>
          <p:nvPr/>
        </p:nvPicPr>
        <p:blipFill rotWithShape="1">
          <a:blip r:embed="rId4">
            <a:alphaModFix/>
          </a:blip>
          <a:srcRect b="0" l="0" r="0" t="0"/>
          <a:stretch/>
        </p:blipFill>
        <p:spPr>
          <a:xfrm>
            <a:off x="6759624" y="4653136"/>
            <a:ext cx="2060848" cy="20608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aphicFrame>
        <p:nvGraphicFramePr>
          <p:cNvPr id="277" name="Google Shape;277;p37"/>
          <p:cNvGraphicFramePr/>
          <p:nvPr/>
        </p:nvGraphicFramePr>
        <p:xfrm>
          <a:off x="899592" y="2132856"/>
          <a:ext cx="3000000" cy="3000000"/>
        </p:xfrm>
        <a:graphic>
          <a:graphicData uri="http://schemas.openxmlformats.org/drawingml/2006/table">
            <a:tbl>
              <a:tblPr bandRow="1" firstRow="1">
                <a:noFill/>
                <a:tableStyleId>{713E0E52-0A71-45AD-A249-B1777F89925F}</a:tableStyleId>
              </a:tblPr>
              <a:tblGrid>
                <a:gridCol w="1468950"/>
                <a:gridCol w="1795400"/>
                <a:gridCol w="1958625"/>
                <a:gridCol w="2121825"/>
              </a:tblGrid>
              <a:tr h="1948950">
                <a:tc>
                  <a:txBody>
                    <a:bodyPr/>
                    <a:lstStyle/>
                    <a:p>
                      <a:pPr indent="0" lvl="0" marL="0" marR="0" rtl="0" algn="ctr">
                        <a:spcBef>
                          <a:spcPts val="0"/>
                        </a:spcBef>
                        <a:spcAft>
                          <a:spcPts val="0"/>
                        </a:spcAft>
                        <a:buNone/>
                      </a:pPr>
                      <a:r>
                        <a:rPr lang="en-GB" sz="2000" u="none" cap="none" strike="noStrike">
                          <a:latin typeface="Calibri"/>
                          <a:ea typeface="Calibri"/>
                          <a:cs typeface="Calibri"/>
                          <a:sym typeface="Calibri"/>
                        </a:rPr>
                        <a:t>Nursery </a:t>
                      </a:r>
                      <a:endParaRPr/>
                    </a:p>
                    <a:p>
                      <a:pPr indent="0" lvl="0" marL="0" marR="0" rtl="0" algn="ctr">
                        <a:spcBef>
                          <a:spcPts val="0"/>
                        </a:spcBef>
                        <a:spcAft>
                          <a:spcPts val="0"/>
                        </a:spcAft>
                        <a:buNone/>
                      </a:pPr>
                      <a:r>
                        <a:rPr lang="en-GB" sz="2000" u="none" cap="none" strike="noStrike">
                          <a:latin typeface="Calibri"/>
                          <a:ea typeface="Calibri"/>
                          <a:cs typeface="Calibri"/>
                          <a:sym typeface="Calibri"/>
                        </a:rPr>
                        <a:t>(doubling)</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 +  1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Calibri"/>
                          <a:ea typeface="Calibri"/>
                          <a:cs typeface="Calibri"/>
                          <a:sym typeface="Calibri"/>
                        </a:rPr>
                        <a:t>Reception </a:t>
                      </a:r>
                      <a:endParaRPr/>
                    </a:p>
                    <a:p>
                      <a:pPr indent="0" lvl="0" marL="0" marR="0" rtl="0" algn="ctr">
                        <a:lnSpc>
                          <a:spcPct val="100000"/>
                        </a:lnSpc>
                        <a:spcBef>
                          <a:spcPts val="0"/>
                        </a:spcBef>
                        <a:spcAft>
                          <a:spcPts val="0"/>
                        </a:spcAft>
                        <a:buClr>
                          <a:schemeClr val="dk1"/>
                        </a:buClr>
                        <a:buSzPts val="2000"/>
                        <a:buFont typeface="Calibri"/>
                        <a:buNone/>
                      </a:pPr>
                      <a:r>
                        <a:rPr lang="en-GB" sz="2000" u="none" cap="none" strike="noStrike">
                          <a:latin typeface="Calibri"/>
                          <a:ea typeface="Calibri"/>
                          <a:cs typeface="Calibri"/>
                          <a:sym typeface="Calibri"/>
                        </a:rPr>
                        <a:t>(doubling)</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5+5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cap="none" strike="noStrike">
                          <a:latin typeface="Calibri"/>
                          <a:ea typeface="Calibri"/>
                          <a:cs typeface="Calibri"/>
                          <a:sym typeface="Calibri"/>
                        </a:rPr>
                        <a:t>Year 1</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4 x 2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cap="none" strike="noStrike">
                          <a:latin typeface="Calibri"/>
                          <a:ea typeface="Calibri"/>
                          <a:cs typeface="Calibri"/>
                          <a:sym typeface="Calibri"/>
                        </a:rPr>
                        <a:t>Year 2</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 x  3 = </a:t>
                      </a:r>
                      <a:endParaRPr sz="2000" u="none" cap="none" strike="noStrike">
                        <a:latin typeface="Calibri"/>
                        <a:ea typeface="Calibri"/>
                        <a:cs typeface="Calibri"/>
                        <a:sym typeface="Calibri"/>
                      </a:endParaRPr>
                    </a:p>
                  </a:txBody>
                  <a:tcPr marT="45750" marB="45750" marR="91450" marL="91450"/>
                </a:tc>
              </a:tr>
              <a:tr h="1651450">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3</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36 x 4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4 </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126 x 6=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5</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1234 x 13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6</a:t>
                      </a:r>
                      <a:endParaRPr b="1" u="sng"/>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2345 x 24=  </a:t>
                      </a:r>
                      <a:endParaRPr sz="2000" u="none" cap="none" strike="noStrike">
                        <a:latin typeface="Calibri"/>
                        <a:ea typeface="Calibri"/>
                        <a:cs typeface="Calibri"/>
                        <a:sym typeface="Calibri"/>
                      </a:endParaRPr>
                    </a:p>
                  </a:txBody>
                  <a:tcPr marT="45750" marB="45750" marR="91450" marL="91450"/>
                </a:tc>
              </a:tr>
            </a:tbl>
          </a:graphicData>
        </a:graphic>
      </p:graphicFrame>
      <p:pic>
        <p:nvPicPr>
          <p:cNvPr descr="Image result for progression" id="278" name="Google Shape;278;p37">
            <a:hlinkClick r:id="rId3"/>
          </p:cNvPr>
          <p:cNvPicPr preferRelativeResize="0"/>
          <p:nvPr/>
        </p:nvPicPr>
        <p:blipFill rotWithShape="1">
          <a:blip r:embed="rId4">
            <a:alphaModFix/>
          </a:blip>
          <a:srcRect b="0" l="0" r="0" t="0"/>
          <a:stretch/>
        </p:blipFill>
        <p:spPr>
          <a:xfrm>
            <a:off x="894248" y="1290501"/>
            <a:ext cx="2797036" cy="792088"/>
          </a:xfrm>
          <a:prstGeom prst="rect">
            <a:avLst/>
          </a:prstGeom>
          <a:noFill/>
          <a:ln>
            <a:noFill/>
          </a:ln>
        </p:spPr>
      </p:pic>
      <p:sp>
        <p:nvSpPr>
          <p:cNvPr id="279" name="Google Shape;279;p37"/>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Multiplication</a:t>
            </a:r>
            <a:r>
              <a:rPr b="1" i="0" lang="en-GB" sz="4400" u="none" cap="none" strike="noStrike">
                <a:solidFill>
                  <a:srgbClr val="F4F0E2"/>
                </a:solidFill>
                <a:latin typeface="Quicksand"/>
                <a:ea typeface="Quicksand"/>
                <a:cs typeface="Quicksand"/>
                <a:sym typeface="Quicksand"/>
              </a:rPr>
              <a:t>[x]</a:t>
            </a:r>
            <a:endParaRPr>
              <a:latin typeface="Quicksand"/>
              <a:ea typeface="Quicksand"/>
              <a:cs typeface="Quicksand"/>
              <a:sym typeface="Quicksand"/>
            </a:endParaRPr>
          </a:p>
        </p:txBody>
      </p:sp>
      <p:sp>
        <p:nvSpPr>
          <p:cNvPr id="280" name="Google Shape;280;p37"/>
          <p:cNvSpPr/>
          <p:nvPr/>
        </p:nvSpPr>
        <p:spPr>
          <a:xfrm>
            <a:off x="4858733"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1" name="Google Shape;281;p37"/>
          <p:cNvSpPr/>
          <p:nvPr/>
        </p:nvSpPr>
        <p:spPr>
          <a:xfrm>
            <a:off x="2760608" y="520886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2" name="Google Shape;282;p37"/>
          <p:cNvSpPr/>
          <p:nvPr/>
        </p:nvSpPr>
        <p:spPr>
          <a:xfrm>
            <a:off x="7079858"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3" name="Google Shape;283;p37"/>
          <p:cNvSpPr/>
          <p:nvPr/>
        </p:nvSpPr>
        <p:spPr>
          <a:xfrm>
            <a:off x="1113833" y="526601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descr="Image result for eyfs addition  math" id="288" name="Google Shape;288;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289" name="Google Shape;289;p38"/>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290" name="Google Shape;290;p38"/>
          <p:cNvSpPr/>
          <p:nvPr/>
        </p:nvSpPr>
        <p:spPr>
          <a:xfrm>
            <a:off x="46037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291" name="Google Shape;291;p38"/>
          <p:cNvSpPr/>
          <p:nvPr/>
        </p:nvSpPr>
        <p:spPr>
          <a:xfrm>
            <a:off x="61277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38"/>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Methods for Multiplication</a:t>
            </a:r>
            <a:r>
              <a:rPr b="1" i="0" lang="en-GB" sz="4400" u="none" cap="none" strike="noStrike">
                <a:solidFill>
                  <a:srgbClr val="F4F0E2"/>
                </a:solidFill>
                <a:latin typeface="Quicksand"/>
                <a:ea typeface="Quicksand"/>
                <a:cs typeface="Quicksand"/>
                <a:sym typeface="Quicksand"/>
              </a:rPr>
              <a:t>[x]</a:t>
            </a:r>
            <a:endParaRPr>
              <a:latin typeface="Quicksand"/>
              <a:ea typeface="Quicksand"/>
              <a:cs typeface="Quicksand"/>
              <a:sym typeface="Quicksand"/>
            </a:endParaRPr>
          </a:p>
        </p:txBody>
      </p:sp>
      <p:pic>
        <p:nvPicPr>
          <p:cNvPr id="293" name="Google Shape;293;p38"/>
          <p:cNvPicPr preferRelativeResize="0"/>
          <p:nvPr/>
        </p:nvPicPr>
        <p:blipFill>
          <a:blip r:embed="rId3">
            <a:alphaModFix/>
          </a:blip>
          <a:stretch>
            <a:fillRect/>
          </a:stretch>
        </p:blipFill>
        <p:spPr>
          <a:xfrm>
            <a:off x="533850" y="1383327"/>
            <a:ext cx="8076300" cy="4969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p>
        </p:txBody>
      </p:sp>
      <p:pic>
        <p:nvPicPr>
          <p:cNvPr id="299" name="Google Shape;299;p39"/>
          <p:cNvPicPr preferRelativeResize="0"/>
          <p:nvPr/>
        </p:nvPicPr>
        <p:blipFill>
          <a:blip r:embed="rId3">
            <a:alphaModFix/>
          </a:blip>
          <a:stretch>
            <a:fillRect/>
          </a:stretch>
        </p:blipFill>
        <p:spPr>
          <a:xfrm>
            <a:off x="671075" y="1849599"/>
            <a:ext cx="5491950" cy="4503826"/>
          </a:xfrm>
          <a:prstGeom prst="rect">
            <a:avLst/>
          </a:prstGeom>
          <a:noFill/>
          <a:ln>
            <a:noFill/>
          </a:ln>
        </p:spPr>
      </p:pic>
      <p:sp>
        <p:nvSpPr>
          <p:cNvPr id="300" name="Google Shape;300;p39"/>
          <p:cNvSpPr txBox="1"/>
          <p:nvPr/>
        </p:nvSpPr>
        <p:spPr>
          <a:xfrm>
            <a:off x="911037" y="1581725"/>
            <a:ext cx="3705600" cy="44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20" u="sng">
                <a:solidFill>
                  <a:srgbClr val="595959"/>
                </a:solidFill>
                <a:latin typeface="Quicksand"/>
                <a:ea typeface="Quicksand"/>
                <a:cs typeface="Quicksand"/>
                <a:sym typeface="Quicksand"/>
              </a:rPr>
              <a:t>Grid Method:   234 x 25 = </a:t>
            </a:r>
            <a:endParaRPr b="1" sz="1720">
              <a:solidFill>
                <a:srgbClr val="595959"/>
              </a:solidFill>
              <a:latin typeface="Quicksand"/>
              <a:ea typeface="Quicksand"/>
              <a:cs typeface="Quicksand"/>
              <a:sym typeface="Quicksa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p>
        </p:txBody>
      </p:sp>
      <p:sp>
        <p:nvSpPr>
          <p:cNvPr id="306" name="Google Shape;306;p40"/>
          <p:cNvSpPr txBox="1"/>
          <p:nvPr/>
        </p:nvSpPr>
        <p:spPr>
          <a:xfrm>
            <a:off x="332525" y="1375425"/>
            <a:ext cx="3473400" cy="44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20" u="sng">
                <a:solidFill>
                  <a:srgbClr val="595959"/>
                </a:solidFill>
                <a:latin typeface="Quicksand"/>
                <a:ea typeface="Quicksand"/>
                <a:cs typeface="Quicksand"/>
                <a:sym typeface="Quicksand"/>
              </a:rPr>
              <a:t>Short Multiplication</a:t>
            </a:r>
            <a:endParaRPr b="1" sz="1720">
              <a:solidFill>
                <a:srgbClr val="595959"/>
              </a:solidFill>
              <a:latin typeface="Quicksand"/>
              <a:ea typeface="Quicksand"/>
              <a:cs typeface="Quicksand"/>
              <a:sym typeface="Quicksand"/>
            </a:endParaRPr>
          </a:p>
        </p:txBody>
      </p:sp>
      <p:sp>
        <p:nvSpPr>
          <p:cNvPr id="307" name="Google Shape;307;p40"/>
          <p:cNvSpPr txBox="1"/>
          <p:nvPr/>
        </p:nvSpPr>
        <p:spPr>
          <a:xfrm>
            <a:off x="5006225" y="1375425"/>
            <a:ext cx="3473400" cy="44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20" u="sng">
                <a:solidFill>
                  <a:srgbClr val="595959"/>
                </a:solidFill>
                <a:latin typeface="Quicksand"/>
                <a:ea typeface="Quicksand"/>
                <a:cs typeface="Quicksand"/>
                <a:sym typeface="Quicksand"/>
              </a:rPr>
              <a:t>Long Multiplication</a:t>
            </a:r>
            <a:endParaRPr/>
          </a:p>
        </p:txBody>
      </p:sp>
      <p:pic>
        <p:nvPicPr>
          <p:cNvPr id="308" name="Google Shape;308;p40"/>
          <p:cNvPicPr preferRelativeResize="0"/>
          <p:nvPr/>
        </p:nvPicPr>
        <p:blipFill>
          <a:blip r:embed="rId3">
            <a:alphaModFix/>
          </a:blip>
          <a:stretch>
            <a:fillRect/>
          </a:stretch>
        </p:blipFill>
        <p:spPr>
          <a:xfrm>
            <a:off x="332525" y="2111561"/>
            <a:ext cx="2518210" cy="2556563"/>
          </a:xfrm>
          <a:prstGeom prst="rect">
            <a:avLst/>
          </a:prstGeom>
          <a:noFill/>
          <a:ln>
            <a:noFill/>
          </a:ln>
        </p:spPr>
      </p:pic>
      <p:pic>
        <p:nvPicPr>
          <p:cNvPr id="309" name="Google Shape;309;p40"/>
          <p:cNvPicPr preferRelativeResize="0"/>
          <p:nvPr/>
        </p:nvPicPr>
        <p:blipFill rotWithShape="1">
          <a:blip r:embed="rId4">
            <a:alphaModFix/>
          </a:blip>
          <a:srcRect b="0" l="50724" r="0" t="0"/>
          <a:stretch/>
        </p:blipFill>
        <p:spPr>
          <a:xfrm>
            <a:off x="4534840" y="1890742"/>
            <a:ext cx="4063086" cy="400475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1"/>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Problem Solving &amp; Reasoning</a:t>
            </a:r>
            <a:endParaRPr>
              <a:latin typeface="Quicksand"/>
              <a:ea typeface="Quicksand"/>
              <a:cs typeface="Quicksand"/>
              <a:sym typeface="Quicksand"/>
            </a:endParaRPr>
          </a:p>
        </p:txBody>
      </p:sp>
      <p:pic>
        <p:nvPicPr>
          <p:cNvPr id="315" name="Google Shape;315;p41"/>
          <p:cNvPicPr preferRelativeResize="0"/>
          <p:nvPr/>
        </p:nvPicPr>
        <p:blipFill>
          <a:blip r:embed="rId3">
            <a:alphaModFix/>
          </a:blip>
          <a:stretch>
            <a:fillRect/>
          </a:stretch>
        </p:blipFill>
        <p:spPr>
          <a:xfrm>
            <a:off x="322175" y="1518400"/>
            <a:ext cx="4920349" cy="4999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105" name="Google Shape;105;p15"/>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Maths National Curriculum</a:t>
            </a:r>
            <a:endParaRPr sz="700">
              <a:solidFill>
                <a:srgbClr val="F4F0E2"/>
              </a:solidFill>
              <a:latin typeface="Quicksand"/>
              <a:ea typeface="Quicksand"/>
              <a:cs typeface="Quicksand"/>
              <a:sym typeface="Quicksand"/>
            </a:endParaRPr>
          </a:p>
        </p:txBody>
      </p:sp>
      <p:sp>
        <p:nvSpPr>
          <p:cNvPr id="106" name="Google Shape;106;p15"/>
          <p:cNvSpPr txBox="1"/>
          <p:nvPr/>
        </p:nvSpPr>
        <p:spPr>
          <a:xfrm>
            <a:off x="179400" y="1484775"/>
            <a:ext cx="8712900" cy="5094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100">
                <a:solidFill>
                  <a:schemeClr val="dk1"/>
                </a:solidFill>
                <a:latin typeface="Quicksand"/>
                <a:ea typeface="Quicksand"/>
                <a:cs typeface="Quicksand"/>
                <a:sym typeface="Quicksand"/>
              </a:rPr>
              <a:t>The national curriculum for mathematics aims to ensure that all pupils:</a:t>
            </a:r>
            <a:endParaRPr sz="21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100">
                <a:solidFill>
                  <a:schemeClr val="dk1"/>
                </a:solidFill>
                <a:latin typeface="Quicksand"/>
                <a:ea typeface="Quicksand"/>
                <a:cs typeface="Quicksand"/>
                <a:sym typeface="Quicksand"/>
              </a:rPr>
              <a:t>•become </a:t>
            </a:r>
            <a:r>
              <a:rPr b="1" lang="en-GB" sz="2100">
                <a:solidFill>
                  <a:srgbClr val="00B050"/>
                </a:solidFill>
                <a:latin typeface="Quicksand"/>
                <a:ea typeface="Quicksand"/>
                <a:cs typeface="Quicksand"/>
                <a:sym typeface="Quicksand"/>
              </a:rPr>
              <a:t>fluent</a:t>
            </a:r>
            <a:r>
              <a:rPr b="1" lang="en-GB" sz="2100">
                <a:solidFill>
                  <a:srgbClr val="FF0000"/>
                </a:solidFill>
                <a:latin typeface="Quicksand"/>
                <a:ea typeface="Quicksand"/>
                <a:cs typeface="Quicksand"/>
                <a:sym typeface="Quicksand"/>
              </a:rPr>
              <a:t> </a:t>
            </a:r>
            <a:r>
              <a:rPr lang="en-GB" sz="2100">
                <a:solidFill>
                  <a:schemeClr val="dk1"/>
                </a:solidFill>
                <a:latin typeface="Quicksand"/>
                <a:ea typeface="Quicksand"/>
                <a:cs typeface="Quicksand"/>
                <a:sym typeface="Quicksand"/>
              </a:rPr>
              <a:t>in the fundamentals of mathematics, including through varied and frequent practice with increasingly complex problems over time, so that pupils develop conceptual understanding and the ability to recall and apply knowledge rapidly and accurately.</a:t>
            </a:r>
            <a:endParaRPr sz="21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100">
                <a:solidFill>
                  <a:schemeClr val="dk1"/>
                </a:solidFill>
                <a:latin typeface="Quicksand"/>
                <a:ea typeface="Quicksand"/>
                <a:cs typeface="Quicksand"/>
                <a:sym typeface="Quicksand"/>
              </a:rPr>
              <a:t>•</a:t>
            </a:r>
            <a:r>
              <a:rPr b="1" lang="en-GB" sz="2100">
                <a:solidFill>
                  <a:srgbClr val="00B050"/>
                </a:solidFill>
                <a:latin typeface="Quicksand"/>
                <a:ea typeface="Quicksand"/>
                <a:cs typeface="Quicksand"/>
                <a:sym typeface="Quicksand"/>
              </a:rPr>
              <a:t>reason mathematically </a:t>
            </a:r>
            <a:r>
              <a:rPr lang="en-GB" sz="2100">
                <a:solidFill>
                  <a:schemeClr val="dk1"/>
                </a:solidFill>
                <a:latin typeface="Quicksand"/>
                <a:ea typeface="Quicksand"/>
                <a:cs typeface="Quicksand"/>
                <a:sym typeface="Quicksand"/>
              </a:rPr>
              <a:t>by following a line of enquiry, conjecturing relationships and generalisations, and developing an argument, justification or proof using mathematical language</a:t>
            </a:r>
            <a:endParaRPr sz="21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100">
                <a:solidFill>
                  <a:schemeClr val="dk1"/>
                </a:solidFill>
                <a:latin typeface="Quicksand"/>
                <a:ea typeface="Quicksand"/>
                <a:cs typeface="Quicksand"/>
                <a:sym typeface="Quicksand"/>
              </a:rPr>
              <a:t>•can </a:t>
            </a:r>
            <a:r>
              <a:rPr b="1" lang="en-GB" sz="2100">
                <a:solidFill>
                  <a:srgbClr val="00B050"/>
                </a:solidFill>
                <a:latin typeface="Quicksand"/>
                <a:ea typeface="Quicksand"/>
                <a:cs typeface="Quicksand"/>
                <a:sym typeface="Quicksand"/>
              </a:rPr>
              <a:t>solve problems </a:t>
            </a:r>
            <a:r>
              <a:rPr lang="en-GB" sz="2100">
                <a:solidFill>
                  <a:schemeClr val="dk1"/>
                </a:solidFill>
                <a:latin typeface="Quicksand"/>
                <a:ea typeface="Quicksand"/>
                <a:cs typeface="Quicksand"/>
                <a:sym typeface="Quicksand"/>
              </a:rPr>
              <a:t>by applying their mathematics to a variety of routine and non-routine problems with increasing sophistication, including breaking down problems into a series of simpler steps and persevering in seeking solutions.</a:t>
            </a:r>
            <a:endParaRPr b="1" sz="2100">
              <a:solidFill>
                <a:srgbClr val="666666"/>
              </a:solidFill>
              <a:latin typeface="Quicksand"/>
              <a:ea typeface="Quicksand"/>
              <a:cs typeface="Quicksand"/>
              <a:sym typeface="Quicksand"/>
            </a:endParaRPr>
          </a:p>
        </p:txBody>
      </p:sp>
      <p:pic>
        <p:nvPicPr>
          <p:cNvPr descr="M:\Photos\School_Logos\NewLogo_HiRes.jpg" id="107" name="Google Shape;107;p15"/>
          <p:cNvPicPr preferRelativeResize="0"/>
          <p:nvPr/>
        </p:nvPicPr>
        <p:blipFill rotWithShape="1">
          <a:blip r:embed="rId3">
            <a:alphaModFix/>
          </a:blip>
          <a:srcRect b="0" l="0" r="0" t="0"/>
          <a:stretch/>
        </p:blipFill>
        <p:spPr>
          <a:xfrm>
            <a:off x="7833331" y="0"/>
            <a:ext cx="1310670"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ph idx="1" type="body"/>
          </p:nvPr>
        </p:nvSpPr>
        <p:spPr>
          <a:xfrm>
            <a:off x="457200" y="1600200"/>
            <a:ext cx="8219256" cy="1900808"/>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3200"/>
              <a:buFont typeface="Calibri"/>
              <a:buNone/>
            </a:pPr>
            <a:r>
              <a:rPr lang="en-GB">
                <a:solidFill>
                  <a:schemeClr val="dk1"/>
                </a:solidFill>
                <a:latin typeface="Quicksand"/>
                <a:ea typeface="Quicksand"/>
                <a:cs typeface="Quicksand"/>
                <a:sym typeface="Quicksand"/>
              </a:rPr>
              <a:t>Dividing is a quick way of subtracting several lots of the same number or quantity, or splitting it up into equal groups. </a:t>
            </a:r>
            <a:endParaRPr>
              <a:latin typeface="Quicksand"/>
              <a:ea typeface="Quicksand"/>
              <a:cs typeface="Quicksand"/>
              <a:sym typeface="Quicksand"/>
            </a:endParaRPr>
          </a:p>
        </p:txBody>
      </p:sp>
      <p:sp>
        <p:nvSpPr>
          <p:cNvPr id="321" name="Google Shape;321;p42"/>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Division </a:t>
            </a:r>
            <a:endParaRPr b="1" i="0" sz="4400" u="none" cap="none" strike="noStrike">
              <a:solidFill>
                <a:srgbClr val="F4F0E2"/>
              </a:solidFill>
              <a:latin typeface="Quicksand"/>
              <a:ea typeface="Quicksand"/>
              <a:cs typeface="Quicksand"/>
              <a:sym typeface="Quicksand"/>
            </a:endParaRPr>
          </a:p>
        </p:txBody>
      </p:sp>
      <p:pic>
        <p:nvPicPr>
          <p:cNvPr descr="Image result for abacus" id="322" name="Google Shape;322;p42">
            <a:hlinkClick r:id="rId3"/>
          </p:cNvPr>
          <p:cNvPicPr preferRelativeResize="0"/>
          <p:nvPr/>
        </p:nvPicPr>
        <p:blipFill rotWithShape="1">
          <a:blip r:embed="rId4">
            <a:alphaModFix/>
          </a:blip>
          <a:srcRect b="0" l="0" r="0" t="0"/>
          <a:stretch/>
        </p:blipFill>
        <p:spPr>
          <a:xfrm>
            <a:off x="6156176" y="4077072"/>
            <a:ext cx="2592288" cy="25922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aphicFrame>
        <p:nvGraphicFramePr>
          <p:cNvPr id="327" name="Google Shape;327;p43"/>
          <p:cNvGraphicFramePr/>
          <p:nvPr/>
        </p:nvGraphicFramePr>
        <p:xfrm>
          <a:off x="611560" y="2420888"/>
          <a:ext cx="3000000" cy="3000000"/>
        </p:xfrm>
        <a:graphic>
          <a:graphicData uri="http://schemas.openxmlformats.org/drawingml/2006/table">
            <a:tbl>
              <a:tblPr>
                <a:noFill/>
                <a:tableStyleId>{713E0E52-0A71-45AD-A249-B1777F89925F}</a:tableStyleId>
              </a:tblPr>
              <a:tblGrid>
                <a:gridCol w="1657000"/>
                <a:gridCol w="2024100"/>
                <a:gridCol w="2206625"/>
                <a:gridCol w="2393200"/>
              </a:tblGrid>
              <a:tr h="1506675">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Nursery </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2 ÷ 1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Reception </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6 ÷ 3 =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cap="none" strike="noStrike">
                          <a:solidFill>
                            <a:schemeClr val="dk1"/>
                          </a:solidFill>
                          <a:latin typeface="Quicksand"/>
                          <a:ea typeface="Quicksand"/>
                          <a:cs typeface="Quicksand"/>
                          <a:sym typeface="Quicksand"/>
                        </a:rPr>
                        <a:t>Year 1</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10 ÷ 2 =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cap="none" strike="noStrike">
                          <a:solidFill>
                            <a:schemeClr val="dk1"/>
                          </a:solidFill>
                          <a:latin typeface="Quicksand"/>
                          <a:ea typeface="Quicksand"/>
                          <a:cs typeface="Quicksand"/>
                          <a:sym typeface="Quicksand"/>
                        </a:rPr>
                        <a:t>Year 2</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24 ÷ 4 =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89675">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Year 3</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36 ÷ 9 =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Year 4 </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 125 ÷ 5 =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Year 5</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726 ÷ 7 =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Year 6</a:t>
                      </a:r>
                      <a:endParaRPr>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t/>
                      </a:r>
                      <a:endParaRPr i="0" sz="20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chemeClr val="dk1"/>
                        </a:buClr>
                        <a:buSzPts val="2000"/>
                        <a:buFont typeface="Calibri"/>
                        <a:buNone/>
                      </a:pPr>
                      <a:r>
                        <a:rPr i="0" lang="en-GB" sz="2000" u="none" cap="none" strike="noStrike">
                          <a:solidFill>
                            <a:schemeClr val="dk1"/>
                          </a:solidFill>
                          <a:latin typeface="Quicksand"/>
                          <a:ea typeface="Quicksand"/>
                          <a:cs typeface="Quicksand"/>
                          <a:sym typeface="Quicksand"/>
                        </a:rPr>
                        <a:t>7548 ÷ 9 =  </a:t>
                      </a:r>
                      <a:endParaRPr i="0" sz="2000" u="none" cap="none" strike="noStrike">
                        <a:solidFill>
                          <a:schemeClr val="dk1"/>
                        </a:solidFill>
                        <a:latin typeface="Quicksand"/>
                        <a:ea typeface="Quicksand"/>
                        <a:cs typeface="Quicksand"/>
                        <a:sym typeface="Quicksand"/>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28" name="Google Shape;328;p43"/>
          <p:cNvSpPr txBox="1"/>
          <p:nvPr/>
        </p:nvSpPr>
        <p:spPr>
          <a:xfrm>
            <a:off x="0" y="-27384"/>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Division</a:t>
            </a:r>
            <a:endParaRPr b="1" i="0" sz="4400" u="none" cap="none" strike="noStrike">
              <a:solidFill>
                <a:srgbClr val="F4F0E2"/>
              </a:solidFill>
              <a:latin typeface="Quicksand"/>
              <a:ea typeface="Quicksand"/>
              <a:cs typeface="Quicksand"/>
              <a:sym typeface="Quicksand"/>
            </a:endParaRPr>
          </a:p>
        </p:txBody>
      </p:sp>
      <p:pic>
        <p:nvPicPr>
          <p:cNvPr descr="Image result for progression" id="329" name="Google Shape;329;p43">
            <a:hlinkClick r:id="rId3"/>
          </p:cNvPr>
          <p:cNvPicPr preferRelativeResize="0"/>
          <p:nvPr/>
        </p:nvPicPr>
        <p:blipFill rotWithShape="1">
          <a:blip r:embed="rId4">
            <a:alphaModFix/>
          </a:blip>
          <a:srcRect b="0" l="0" r="0" t="0"/>
          <a:stretch/>
        </p:blipFill>
        <p:spPr>
          <a:xfrm>
            <a:off x="591371" y="1484784"/>
            <a:ext cx="2797036" cy="792088"/>
          </a:xfrm>
          <a:prstGeom prst="rect">
            <a:avLst/>
          </a:prstGeom>
          <a:noFill/>
          <a:ln>
            <a:noFill/>
          </a:ln>
        </p:spPr>
      </p:pic>
      <p:sp>
        <p:nvSpPr>
          <p:cNvPr id="330" name="Google Shape;330;p43"/>
          <p:cNvSpPr/>
          <p:nvPr/>
        </p:nvSpPr>
        <p:spPr>
          <a:xfrm>
            <a:off x="4858733"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1" name="Google Shape;331;p43"/>
          <p:cNvSpPr/>
          <p:nvPr/>
        </p:nvSpPr>
        <p:spPr>
          <a:xfrm>
            <a:off x="2760608" y="520886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2" name="Google Shape;332;p43"/>
          <p:cNvSpPr/>
          <p:nvPr/>
        </p:nvSpPr>
        <p:spPr>
          <a:xfrm>
            <a:off x="7079858" y="5208690"/>
            <a:ext cx="792000" cy="9720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3" name="Google Shape;333;p43"/>
          <p:cNvSpPr/>
          <p:nvPr/>
        </p:nvSpPr>
        <p:spPr>
          <a:xfrm>
            <a:off x="923333" y="5287161"/>
            <a:ext cx="792000" cy="971700"/>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descr="Image result for eyfs addition  math" id="338" name="Google Shape;338;p4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339" name="Google Shape;339;p44"/>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340" name="Google Shape;340;p44"/>
          <p:cNvSpPr/>
          <p:nvPr/>
        </p:nvSpPr>
        <p:spPr>
          <a:xfrm>
            <a:off x="694925" y="189158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341" name="Google Shape;341;p44"/>
          <p:cNvSpPr/>
          <p:nvPr/>
        </p:nvSpPr>
        <p:spPr>
          <a:xfrm>
            <a:off x="847325" y="204398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44"/>
          <p:cNvSpPr txBox="1"/>
          <p:nvPr/>
        </p:nvSpPr>
        <p:spPr>
          <a:xfrm>
            <a:off x="0" y="7941"/>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Methods for Division</a:t>
            </a:r>
            <a:endParaRPr b="1" i="0" sz="4400" u="none" cap="none" strike="noStrike">
              <a:solidFill>
                <a:srgbClr val="F4F0E2"/>
              </a:solidFill>
              <a:latin typeface="Quicksand"/>
              <a:ea typeface="Quicksand"/>
              <a:cs typeface="Quicksand"/>
              <a:sym typeface="Quicksand"/>
            </a:endParaRPr>
          </a:p>
        </p:txBody>
      </p:sp>
      <p:pic>
        <p:nvPicPr>
          <p:cNvPr id="343" name="Google Shape;343;p44"/>
          <p:cNvPicPr preferRelativeResize="0"/>
          <p:nvPr/>
        </p:nvPicPr>
        <p:blipFill>
          <a:blip r:embed="rId3">
            <a:alphaModFix/>
          </a:blip>
          <a:stretch>
            <a:fillRect/>
          </a:stretch>
        </p:blipFill>
        <p:spPr>
          <a:xfrm>
            <a:off x="934975" y="2291275"/>
            <a:ext cx="6564725" cy="4091475"/>
          </a:xfrm>
          <a:prstGeom prst="rect">
            <a:avLst/>
          </a:prstGeom>
          <a:noFill/>
          <a:ln>
            <a:noFill/>
          </a:ln>
        </p:spPr>
      </p:pic>
      <p:pic>
        <p:nvPicPr>
          <p:cNvPr id="344" name="Google Shape;344;p44" title="Year 6 long division">
            <a:hlinkClick r:id="rId4"/>
          </p:cNvPr>
          <p:cNvPicPr preferRelativeResize="0"/>
          <p:nvPr/>
        </p:nvPicPr>
        <p:blipFill>
          <a:blip r:embed="rId5">
            <a:alphaModFix/>
          </a:blip>
          <a:stretch>
            <a:fillRect/>
          </a:stretch>
        </p:blipFill>
        <p:spPr>
          <a:xfrm>
            <a:off x="6210525" y="2411550"/>
            <a:ext cx="1918850" cy="1439132"/>
          </a:xfrm>
          <a:prstGeom prst="rect">
            <a:avLst/>
          </a:prstGeom>
          <a:noFill/>
          <a:ln>
            <a:noFill/>
          </a:ln>
        </p:spPr>
      </p:pic>
      <p:pic>
        <p:nvPicPr>
          <p:cNvPr descr="Homework help! Find out how to do division using the chunking method.&#10;&#10;Find more help with primary maths on Oxford Owl: https://www.oxfordowl.co.uk/for-home/maths/&#10;&#10;What is Oxford Owl? Oxford Owl for Home has been created especially for parents by Oxford University Press to give you free expert advice, ideas and activities to support your child’s learning at home: https://www.oxfordowl.co.uk/for-home/" id="345" name="Google Shape;345;p44" title="How to do division by chunking | Oxford Owl">
            <a:hlinkClick r:id="rId6"/>
          </p:cNvPr>
          <p:cNvPicPr preferRelativeResize="0"/>
          <p:nvPr/>
        </p:nvPicPr>
        <p:blipFill>
          <a:blip r:embed="rId7">
            <a:alphaModFix/>
          </a:blip>
          <a:stretch>
            <a:fillRect/>
          </a:stretch>
        </p:blipFill>
        <p:spPr>
          <a:xfrm>
            <a:off x="4169800" y="2411550"/>
            <a:ext cx="1918850" cy="14391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5"/>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400" u="none" cap="none" strike="noStrike">
              <a:solidFill>
                <a:srgbClr val="F4F0E2"/>
              </a:solidFill>
              <a:latin typeface="Quicksand"/>
              <a:ea typeface="Quicksand"/>
              <a:cs typeface="Quicksand"/>
              <a:sym typeface="Quicksand"/>
            </a:endParaRPr>
          </a:p>
        </p:txBody>
      </p:sp>
      <p:pic>
        <p:nvPicPr>
          <p:cNvPr id="351" name="Google Shape;351;p45"/>
          <p:cNvPicPr preferRelativeResize="0"/>
          <p:nvPr/>
        </p:nvPicPr>
        <p:blipFill>
          <a:blip r:embed="rId3">
            <a:alphaModFix/>
          </a:blip>
          <a:stretch>
            <a:fillRect/>
          </a:stretch>
        </p:blipFill>
        <p:spPr>
          <a:xfrm>
            <a:off x="369100" y="2055050"/>
            <a:ext cx="7672499" cy="3153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Cognitive Overload</a:t>
            </a:r>
            <a:endParaRPr b="1" i="0" sz="4400" u="none" cap="none" strike="noStrike">
              <a:solidFill>
                <a:srgbClr val="F4F0E2"/>
              </a:solidFill>
              <a:latin typeface="Quicksand"/>
              <a:ea typeface="Quicksand"/>
              <a:cs typeface="Quicksand"/>
              <a:sym typeface="Quicksand"/>
            </a:endParaRPr>
          </a:p>
        </p:txBody>
      </p:sp>
      <p:sp>
        <p:nvSpPr>
          <p:cNvPr id="357" name="Google Shape;357;p46"/>
          <p:cNvSpPr txBox="1"/>
          <p:nvPr/>
        </p:nvSpPr>
        <p:spPr>
          <a:xfrm>
            <a:off x="302250" y="2371025"/>
            <a:ext cx="8539500" cy="176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en-GB" sz="2300">
                <a:solidFill>
                  <a:srgbClr val="666666"/>
                </a:solidFill>
                <a:latin typeface="Quicksand"/>
                <a:ea typeface="Quicksand"/>
                <a:cs typeface="Quicksand"/>
                <a:sym typeface="Quicksand"/>
              </a:rPr>
              <a:t>Cognitive load is the term used in cognitive science to describe </a:t>
            </a:r>
            <a:r>
              <a:rPr b="1" lang="en-GB" sz="2300">
                <a:solidFill>
                  <a:srgbClr val="38761D"/>
                </a:solidFill>
                <a:latin typeface="Quicksand"/>
                <a:ea typeface="Quicksand"/>
                <a:cs typeface="Quicksand"/>
                <a:sym typeface="Quicksand"/>
              </a:rPr>
              <a:t>how much working memory capacity a topic takes up</a:t>
            </a:r>
            <a:r>
              <a:rPr b="1" lang="en-GB" sz="2300">
                <a:solidFill>
                  <a:srgbClr val="666666"/>
                </a:solidFill>
                <a:latin typeface="Quicksand"/>
                <a:ea typeface="Quicksand"/>
                <a:cs typeface="Quicksand"/>
                <a:sym typeface="Quicksand"/>
              </a:rPr>
              <a:t>. </a:t>
            </a:r>
            <a:r>
              <a:rPr b="1" lang="en-GB" sz="2300">
                <a:solidFill>
                  <a:srgbClr val="CC0000"/>
                </a:solidFill>
                <a:latin typeface="Quicksand"/>
                <a:ea typeface="Quicksand"/>
                <a:cs typeface="Quicksand"/>
                <a:sym typeface="Quicksand"/>
              </a:rPr>
              <a:t>Cognitive overload</a:t>
            </a:r>
            <a:r>
              <a:rPr b="1" lang="en-GB" sz="2300">
                <a:solidFill>
                  <a:srgbClr val="666666"/>
                </a:solidFill>
                <a:latin typeface="Quicksand"/>
                <a:ea typeface="Quicksand"/>
                <a:cs typeface="Quicksand"/>
                <a:sym typeface="Quicksand"/>
              </a:rPr>
              <a:t> is what happens if too many demands are placed on working memory at once.</a:t>
            </a:r>
            <a:endParaRPr sz="1900">
              <a:latin typeface="Calibri"/>
              <a:ea typeface="Calibri"/>
              <a:cs typeface="Calibri"/>
              <a:sym typeface="Calibri"/>
            </a:endParaRPr>
          </a:p>
        </p:txBody>
      </p:sp>
      <p:pic>
        <p:nvPicPr>
          <p:cNvPr id="358" name="Google Shape;358;p46"/>
          <p:cNvPicPr preferRelativeResize="0"/>
          <p:nvPr/>
        </p:nvPicPr>
        <p:blipFill>
          <a:blip r:embed="rId3">
            <a:alphaModFix/>
          </a:blip>
          <a:stretch>
            <a:fillRect/>
          </a:stretch>
        </p:blipFill>
        <p:spPr>
          <a:xfrm>
            <a:off x="2764625" y="4636475"/>
            <a:ext cx="3746998" cy="1899349"/>
          </a:xfrm>
          <a:prstGeom prst="rect">
            <a:avLst/>
          </a:prstGeom>
          <a:noFill/>
          <a:ln>
            <a:noFill/>
          </a:ln>
        </p:spPr>
      </p:pic>
      <p:pic>
        <p:nvPicPr>
          <p:cNvPr id="359" name="Google Shape;359;p46"/>
          <p:cNvPicPr preferRelativeResize="0"/>
          <p:nvPr/>
        </p:nvPicPr>
        <p:blipFill>
          <a:blip r:embed="rId4">
            <a:alphaModFix/>
          </a:blip>
          <a:stretch>
            <a:fillRect/>
          </a:stretch>
        </p:blipFill>
        <p:spPr>
          <a:xfrm>
            <a:off x="6979175" y="1023375"/>
            <a:ext cx="2164825" cy="1522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7"/>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Cognitive Overload in Maths</a:t>
            </a:r>
            <a:endParaRPr b="1" i="0" sz="4400" u="none" cap="none" strike="noStrike">
              <a:solidFill>
                <a:srgbClr val="F4F0E2"/>
              </a:solidFill>
              <a:latin typeface="Quicksand"/>
              <a:ea typeface="Quicksand"/>
              <a:cs typeface="Quicksand"/>
              <a:sym typeface="Quicksand"/>
            </a:endParaRPr>
          </a:p>
        </p:txBody>
      </p:sp>
      <p:sp>
        <p:nvSpPr>
          <p:cNvPr id="365" name="Google Shape;365;p47"/>
          <p:cNvSpPr txBox="1"/>
          <p:nvPr/>
        </p:nvSpPr>
        <p:spPr>
          <a:xfrm>
            <a:off x="207775" y="1464175"/>
            <a:ext cx="8539500" cy="476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300">
                <a:solidFill>
                  <a:srgbClr val="666666"/>
                </a:solidFill>
                <a:latin typeface="Quicksand"/>
                <a:ea typeface="Quicksand"/>
                <a:cs typeface="Quicksand"/>
                <a:sym typeface="Quicksand"/>
              </a:rPr>
              <a:t>Look at children learning to use the vertical addition algorithm with the following example:</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A child who has their number bonds stored in their long-term memory and knows that 9 + 5 = 14 can import that fact into their working memory without conscious effort.</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None of that precious, finite capacity of working memory has to be wasted working out 9+5.</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Whereas, a child who does not know the answer automatically has to divert processing resources away from thinking about columns, value and regrouping, thinking instead about what 9+5 adds up to.</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Their overloaded working memory can’t cope with this additional demand on top of everything else it is already thinking about, so it ‘forgets’ one of the important steps in the procedure. The child therefore gets the answer wrong.</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Or even if the child doesn’t get the answer wrong, they do not learn how to use the vertical algorithm as a useful method they can generalise and transfer to other similar problems.</a:t>
            </a:r>
            <a:endParaRPr b="1" sz="1300">
              <a:solidFill>
                <a:srgbClr val="666666"/>
              </a:solidFill>
              <a:latin typeface="Quicksand"/>
              <a:ea typeface="Quicksand"/>
              <a:cs typeface="Quicksand"/>
              <a:sym typeface="Quicksand"/>
            </a:endParaRPr>
          </a:p>
          <a:p>
            <a:pPr indent="0" lvl="0" marL="0" rtl="0" algn="ctr">
              <a:lnSpc>
                <a:spcPct val="115000"/>
              </a:lnSpc>
              <a:spcBef>
                <a:spcPts val="1200"/>
              </a:spcBef>
              <a:spcAft>
                <a:spcPts val="0"/>
              </a:spcAft>
              <a:buNone/>
            </a:pPr>
            <a:r>
              <a:rPr b="1" lang="en-GB" sz="1300">
                <a:solidFill>
                  <a:srgbClr val="38761D"/>
                </a:solidFill>
                <a:latin typeface="Quicksand"/>
                <a:ea typeface="Quicksand"/>
                <a:cs typeface="Quicksand"/>
                <a:sym typeface="Quicksand"/>
              </a:rPr>
              <a:t>The value of children practising their number bonds and times tables every evening cannot be undermined - it is one of the main reasons children can end up struggling with mathematical concepts in UKS2. </a:t>
            </a:r>
            <a:endParaRPr b="1" sz="1300">
              <a:solidFill>
                <a:srgbClr val="38761D"/>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b="1" sz="1800">
              <a:solidFill>
                <a:srgbClr val="666666"/>
              </a:solidFill>
              <a:latin typeface="Quicksand"/>
              <a:ea typeface="Quicksand"/>
              <a:cs typeface="Quicksand"/>
              <a:sym typeface="Quicksand"/>
            </a:endParaRPr>
          </a:p>
        </p:txBody>
      </p:sp>
      <p:pic>
        <p:nvPicPr>
          <p:cNvPr id="366" name="Google Shape;366;p47"/>
          <p:cNvPicPr preferRelativeResize="0"/>
          <p:nvPr/>
        </p:nvPicPr>
        <p:blipFill>
          <a:blip r:embed="rId3">
            <a:alphaModFix/>
          </a:blip>
          <a:stretch>
            <a:fillRect/>
          </a:stretch>
        </p:blipFill>
        <p:spPr>
          <a:xfrm>
            <a:off x="8038775" y="5468575"/>
            <a:ext cx="1105225" cy="1389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8"/>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chemeClr val="lt1"/>
                </a:solidFill>
                <a:latin typeface="Quicksand"/>
                <a:ea typeface="Quicksand"/>
                <a:cs typeface="Quicksand"/>
                <a:sym typeface="Quicksand"/>
              </a:rPr>
              <a:t>Year 4 Times </a:t>
            </a:r>
            <a:endParaRPr b="1" sz="4400">
              <a:solidFill>
                <a:schemeClr val="lt1"/>
              </a:solidFill>
              <a:latin typeface="Quicksand"/>
              <a:ea typeface="Quicksand"/>
              <a:cs typeface="Quicksand"/>
              <a:sym typeface="Quicksand"/>
            </a:endParaRPr>
          </a:p>
          <a:p>
            <a:pPr indent="0" lvl="0" marL="0" marR="0" rtl="0" algn="ctr">
              <a:spcBef>
                <a:spcPts val="0"/>
              </a:spcBef>
              <a:spcAft>
                <a:spcPts val="0"/>
              </a:spcAft>
              <a:buNone/>
            </a:pPr>
            <a:r>
              <a:rPr b="1" lang="en-GB" sz="4400">
                <a:solidFill>
                  <a:schemeClr val="lt1"/>
                </a:solidFill>
                <a:latin typeface="Quicksand"/>
                <a:ea typeface="Quicksand"/>
                <a:cs typeface="Quicksand"/>
                <a:sym typeface="Quicksand"/>
              </a:rPr>
              <a:t>table Test</a:t>
            </a:r>
            <a:endParaRPr b="1" sz="4400">
              <a:solidFill>
                <a:schemeClr val="lt1"/>
              </a:solidFill>
              <a:latin typeface="Quicksand"/>
              <a:ea typeface="Quicksand"/>
              <a:cs typeface="Quicksand"/>
              <a:sym typeface="Quicksand"/>
            </a:endParaRPr>
          </a:p>
        </p:txBody>
      </p:sp>
      <p:sp>
        <p:nvSpPr>
          <p:cNvPr id="372" name="Google Shape;372;p48"/>
          <p:cNvSpPr txBox="1"/>
          <p:nvPr/>
        </p:nvSpPr>
        <p:spPr>
          <a:xfrm>
            <a:off x="74075" y="1312325"/>
            <a:ext cx="9017100" cy="5482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2000">
                <a:solidFill>
                  <a:srgbClr val="0C1F32"/>
                </a:solidFill>
                <a:highlight>
                  <a:srgbClr val="FFFFFF"/>
                </a:highlight>
                <a:latin typeface="Quicksand"/>
                <a:ea typeface="Quicksand"/>
                <a:cs typeface="Quicksand"/>
                <a:sym typeface="Quicksand"/>
              </a:rPr>
              <a:t>The purpose of the MTC is quite simply to check whether pupils know their tables well before their Year 6 SATs performance.</a:t>
            </a:r>
            <a:endParaRPr sz="2000">
              <a:solidFill>
                <a:srgbClr val="0C1F32"/>
              </a:solidFill>
              <a:highlight>
                <a:srgbClr val="FFFFFF"/>
              </a:highlight>
              <a:latin typeface="Quicksand"/>
              <a:ea typeface="Quicksand"/>
              <a:cs typeface="Quicksand"/>
              <a:sym typeface="Quicksand"/>
            </a:endParaRPr>
          </a:p>
          <a:p>
            <a:pPr indent="0" lvl="0" marL="0" rtl="0" algn="l">
              <a:lnSpc>
                <a:spcPct val="100000"/>
              </a:lnSpc>
              <a:spcBef>
                <a:spcPts val="1100"/>
              </a:spcBef>
              <a:spcAft>
                <a:spcPts val="0"/>
              </a:spcAft>
              <a:buNone/>
            </a:pPr>
            <a:r>
              <a:rPr lang="en-GB" sz="2000">
                <a:solidFill>
                  <a:srgbClr val="0C1F32"/>
                </a:solidFill>
                <a:highlight>
                  <a:srgbClr val="FFFFFF"/>
                </a:highlight>
                <a:latin typeface="Quicksand"/>
                <a:ea typeface="Quicksand"/>
                <a:cs typeface="Quicksand"/>
                <a:sym typeface="Quicksand"/>
              </a:rPr>
              <a:t>The Multiplication Tables Check is to be taken towards the end of Year 4 to make sure children are meeting the benchmark of memorising their times tables up to 12 x 12 before moving up to Upper Key Stage 2 (Year 5 and Year 6).</a:t>
            </a:r>
            <a:endParaRPr sz="2000">
              <a:solidFill>
                <a:srgbClr val="0C1F32"/>
              </a:solidFill>
              <a:highlight>
                <a:srgbClr val="FFFFFF"/>
              </a:highlight>
              <a:latin typeface="Quicksand"/>
              <a:ea typeface="Quicksand"/>
              <a:cs typeface="Quicksand"/>
              <a:sym typeface="Quicksand"/>
            </a:endParaRPr>
          </a:p>
          <a:p>
            <a:pPr indent="0" lvl="0" marL="0" rtl="0" algn="l">
              <a:lnSpc>
                <a:spcPct val="115000"/>
              </a:lnSpc>
              <a:spcBef>
                <a:spcPts val="1400"/>
              </a:spcBef>
              <a:spcAft>
                <a:spcPts val="0"/>
              </a:spcAft>
              <a:buNone/>
            </a:pPr>
            <a:r>
              <a:rPr lang="en-GB" sz="2000">
                <a:solidFill>
                  <a:srgbClr val="0B0C0C"/>
                </a:solidFill>
                <a:highlight>
                  <a:srgbClr val="FFFFFF"/>
                </a:highlight>
                <a:latin typeface="Quicksand"/>
                <a:ea typeface="Quicksand"/>
                <a:cs typeface="Quicksand"/>
                <a:sym typeface="Quicksand"/>
              </a:rPr>
              <a:t>Having a secure grasp of the basics of maths, including the fluent recall of times tables, is crucial for children’s success in moving on to more complex maths.</a:t>
            </a:r>
            <a:endParaRPr sz="2000">
              <a:solidFill>
                <a:srgbClr val="0B0C0C"/>
              </a:solidFill>
              <a:highlight>
                <a:srgbClr val="FFFFFF"/>
              </a:highlight>
              <a:latin typeface="Quicksand"/>
              <a:ea typeface="Quicksand"/>
              <a:cs typeface="Quicksand"/>
              <a:sym typeface="Quicksand"/>
            </a:endParaRPr>
          </a:p>
          <a:p>
            <a:pPr indent="0" lvl="0" marL="0" rtl="0" algn="l">
              <a:lnSpc>
                <a:spcPct val="115000"/>
              </a:lnSpc>
              <a:spcBef>
                <a:spcPts val="1400"/>
              </a:spcBef>
              <a:spcAft>
                <a:spcPts val="0"/>
              </a:spcAft>
              <a:buNone/>
            </a:pPr>
            <a:r>
              <a:rPr lang="en-GB" sz="2000">
                <a:solidFill>
                  <a:srgbClr val="0B0C0C"/>
                </a:solidFill>
                <a:highlight>
                  <a:srgbClr val="FFFFFF"/>
                </a:highlight>
                <a:latin typeface="Quicksand"/>
                <a:ea typeface="Quicksand"/>
                <a:cs typeface="Quicksand"/>
                <a:sym typeface="Quicksand"/>
              </a:rPr>
              <a:t>The multiplication tables check is an important part of the government’s plan to ensure that every child has the knowledge and skills they need to succeed at secondary school, supporting numeracy in primary schools in the same way that the phonics screening check supports literacy.</a:t>
            </a:r>
            <a:endParaRPr sz="2000">
              <a:solidFill>
                <a:srgbClr val="0B0C0C"/>
              </a:solidFill>
              <a:highlight>
                <a:srgbClr val="FFFFFF"/>
              </a:highlight>
              <a:latin typeface="Quicksand"/>
              <a:ea typeface="Quicksand"/>
              <a:cs typeface="Quicksand"/>
              <a:sym typeface="Quicksand"/>
            </a:endParaRPr>
          </a:p>
          <a:p>
            <a:pPr indent="0" lvl="0" marL="0" rtl="0" algn="l">
              <a:lnSpc>
                <a:spcPct val="100000"/>
              </a:lnSpc>
              <a:spcBef>
                <a:spcPts val="1400"/>
              </a:spcBef>
              <a:spcAft>
                <a:spcPts val="0"/>
              </a:spcAft>
              <a:buClr>
                <a:schemeClr val="dk1"/>
              </a:buClr>
              <a:buSzPts val="1100"/>
              <a:buFont typeface="Arial"/>
              <a:buNone/>
            </a:pPr>
            <a:r>
              <a:t/>
            </a:r>
            <a:endParaRPr sz="2000">
              <a:solidFill>
                <a:srgbClr val="0C1F32"/>
              </a:solidFill>
              <a:highlight>
                <a:srgbClr val="FFFFFF"/>
              </a:highlight>
              <a:latin typeface="Quicksand"/>
              <a:ea typeface="Quicksand"/>
              <a:cs typeface="Quicksand"/>
              <a:sym typeface="Quicksand"/>
            </a:endParaRPr>
          </a:p>
          <a:p>
            <a:pPr indent="0" lvl="0" marL="0" rtl="0" algn="l">
              <a:lnSpc>
                <a:spcPct val="100000"/>
              </a:lnSpc>
              <a:spcBef>
                <a:spcPts val="1100"/>
              </a:spcBef>
              <a:spcAft>
                <a:spcPts val="0"/>
              </a:spcAft>
              <a:buNone/>
            </a:pPr>
            <a:r>
              <a:t/>
            </a:r>
            <a:endParaRPr sz="2000">
              <a:solidFill>
                <a:schemeClr val="dk1"/>
              </a:solidFill>
              <a:latin typeface="Quicksand"/>
              <a:ea typeface="Quicksand"/>
              <a:cs typeface="Quicksand"/>
              <a:sym typeface="Quicksand"/>
            </a:endParaRPr>
          </a:p>
        </p:txBody>
      </p:sp>
      <p:pic>
        <p:nvPicPr>
          <p:cNvPr id="373" name="Google Shape;373;p48"/>
          <p:cNvPicPr preferRelativeResize="0"/>
          <p:nvPr/>
        </p:nvPicPr>
        <p:blipFill>
          <a:blip r:embed="rId3">
            <a:alphaModFix/>
          </a:blip>
          <a:stretch>
            <a:fillRect/>
          </a:stretch>
        </p:blipFill>
        <p:spPr>
          <a:xfrm>
            <a:off x="7472008" y="1"/>
            <a:ext cx="1671989" cy="11967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Year 3 Number Facts</a:t>
            </a:r>
            <a:endParaRPr b="1" i="0" sz="4400" u="none" cap="none" strike="noStrike">
              <a:solidFill>
                <a:srgbClr val="F4F0E2"/>
              </a:solidFill>
              <a:latin typeface="Quicksand"/>
              <a:ea typeface="Quicksand"/>
              <a:cs typeface="Quicksand"/>
              <a:sym typeface="Quicksand"/>
            </a:endParaRPr>
          </a:p>
        </p:txBody>
      </p:sp>
      <p:sp>
        <p:nvSpPr>
          <p:cNvPr id="379" name="Google Shape;379;p49"/>
          <p:cNvSpPr txBox="1"/>
          <p:nvPr/>
        </p:nvSpPr>
        <p:spPr>
          <a:xfrm>
            <a:off x="207775" y="1464175"/>
            <a:ext cx="3702900" cy="3997500"/>
          </a:xfrm>
          <a:prstGeom prst="rect">
            <a:avLst/>
          </a:prstGeom>
          <a:noFill/>
          <a:ln>
            <a:noFill/>
          </a:ln>
        </p:spPr>
        <p:txBody>
          <a:bodyPr anchorCtr="0" anchor="t" bIns="91425" lIns="91425" spcFirstLastPara="1" rIns="91425" wrap="square" tIns="91425">
            <a:spAutoFit/>
          </a:bodyPr>
          <a:lstStyle/>
          <a:p>
            <a:pPr indent="-342900" lvl="0" marL="457200" rtl="0" algn="l">
              <a:lnSpc>
                <a:spcPct val="105000"/>
              </a:lnSpc>
              <a:spcBef>
                <a:spcPts val="0"/>
              </a:spcBef>
              <a:spcAft>
                <a:spcPts val="0"/>
              </a:spcAft>
              <a:buClr>
                <a:schemeClr val="dk1"/>
              </a:buClr>
              <a:buSzPts val="1800"/>
              <a:buFont typeface="Quicksand"/>
              <a:buChar char="-"/>
            </a:pPr>
            <a:r>
              <a:rPr lang="en-GB" sz="1800">
                <a:solidFill>
                  <a:schemeClr val="dk1"/>
                </a:solidFill>
                <a:latin typeface="Quicksand"/>
                <a:ea typeface="Quicksand"/>
                <a:cs typeface="Quicksand"/>
                <a:sym typeface="Quicksand"/>
              </a:rPr>
              <a:t>Addition and subtraction of multiples of 10 where the answer is between 0 and 100 (e.g. 70 + 30 = 100, 20 + 40 = 60)</a:t>
            </a:r>
            <a:endParaRPr sz="1800">
              <a:solidFill>
                <a:schemeClr val="dk1"/>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800">
                <a:solidFill>
                  <a:schemeClr val="dk1"/>
                </a:solidFill>
                <a:latin typeface="Quicksand"/>
                <a:ea typeface="Quicksand"/>
                <a:cs typeface="Quicksand"/>
                <a:sym typeface="Quicksand"/>
              </a:rPr>
              <a:t>Double and halves of multiples of 10 to 100 (e.g. double 60 = 120)</a:t>
            </a:r>
            <a:endParaRPr sz="1800">
              <a:solidFill>
                <a:schemeClr val="dk1"/>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800">
                <a:solidFill>
                  <a:schemeClr val="dk1"/>
                </a:solidFill>
                <a:latin typeface="Quicksand"/>
                <a:ea typeface="Quicksand"/>
                <a:cs typeface="Quicksand"/>
                <a:sym typeface="Quicksand"/>
              </a:rPr>
              <a:t>Multiplying two-digit number by 10. (e.g. 24 x 10 = 240)</a:t>
            </a:r>
            <a:endParaRPr sz="1800">
              <a:solidFill>
                <a:schemeClr val="dk1"/>
              </a:solidFill>
              <a:latin typeface="Quicksand"/>
              <a:ea typeface="Quicksand"/>
              <a:cs typeface="Quicksand"/>
              <a:sym typeface="Quicksand"/>
            </a:endParaRPr>
          </a:p>
          <a:p>
            <a:pPr indent="0" lvl="0" marL="0" rtl="0" algn="ctr">
              <a:lnSpc>
                <a:spcPct val="115000"/>
              </a:lnSpc>
              <a:spcBef>
                <a:spcPts val="1200"/>
              </a:spcBef>
              <a:spcAft>
                <a:spcPts val="0"/>
              </a:spcAft>
              <a:buNone/>
            </a:pPr>
            <a:r>
              <a:t/>
            </a:r>
            <a:endParaRPr sz="18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sz="1800">
              <a:solidFill>
                <a:schemeClr val="dk1"/>
              </a:solidFill>
              <a:latin typeface="Quicksand"/>
              <a:ea typeface="Quicksand"/>
              <a:cs typeface="Quicksand"/>
              <a:sym typeface="Quicksand"/>
            </a:endParaRPr>
          </a:p>
        </p:txBody>
      </p:sp>
      <p:pic>
        <p:nvPicPr>
          <p:cNvPr id="380" name="Google Shape;380;p49"/>
          <p:cNvPicPr preferRelativeResize="0"/>
          <p:nvPr/>
        </p:nvPicPr>
        <p:blipFill>
          <a:blip r:embed="rId3">
            <a:alphaModFix/>
          </a:blip>
          <a:stretch>
            <a:fillRect/>
          </a:stretch>
        </p:blipFill>
        <p:spPr>
          <a:xfrm>
            <a:off x="4305125" y="2165375"/>
            <a:ext cx="4631076" cy="3685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0"/>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Year 4 Number Facts</a:t>
            </a:r>
            <a:endParaRPr b="1" i="0" sz="4400" u="none" cap="none" strike="noStrike">
              <a:solidFill>
                <a:srgbClr val="F4F0E2"/>
              </a:solidFill>
              <a:latin typeface="Quicksand"/>
              <a:ea typeface="Quicksand"/>
              <a:cs typeface="Quicksand"/>
              <a:sym typeface="Quicksand"/>
            </a:endParaRPr>
          </a:p>
        </p:txBody>
      </p:sp>
      <p:sp>
        <p:nvSpPr>
          <p:cNvPr id="386" name="Google Shape;386;p50"/>
          <p:cNvSpPr txBox="1"/>
          <p:nvPr/>
        </p:nvSpPr>
        <p:spPr>
          <a:xfrm>
            <a:off x="207775" y="1196700"/>
            <a:ext cx="3429000" cy="6193800"/>
          </a:xfrm>
          <a:prstGeom prst="rect">
            <a:avLst/>
          </a:prstGeom>
          <a:noFill/>
          <a:ln>
            <a:noFill/>
          </a:ln>
        </p:spPr>
        <p:txBody>
          <a:bodyPr anchorCtr="0" anchor="t" bIns="91425" lIns="91425" spcFirstLastPara="1" rIns="91425" wrap="square" tIns="91425">
            <a:spAutoFit/>
          </a:bodyPr>
          <a:lstStyle/>
          <a:p>
            <a:pPr indent="-330200" lvl="0" marL="457200" rtl="0" algn="l">
              <a:lnSpc>
                <a:spcPct val="105000"/>
              </a:lnSpc>
              <a:spcBef>
                <a:spcPts val="0"/>
              </a:spcBef>
              <a:spcAft>
                <a:spcPts val="0"/>
              </a:spcAft>
              <a:buClr>
                <a:schemeClr val="dk1"/>
              </a:buClr>
              <a:buSzPts val="1600"/>
              <a:buFont typeface="Quicksand"/>
              <a:buChar char="-"/>
            </a:pPr>
            <a:r>
              <a:rPr lang="en-GB" sz="1600">
                <a:solidFill>
                  <a:schemeClr val="dk1"/>
                </a:solidFill>
                <a:latin typeface="Quicksand"/>
                <a:ea typeface="Quicksand"/>
                <a:cs typeface="Quicksand"/>
                <a:sym typeface="Quicksand"/>
              </a:rPr>
              <a:t>Addition and subtraction of multiples of 10 (e.g. 70 + 30 = 100, 50 + 60 = 110, 20 + 40 = 60);</a:t>
            </a:r>
            <a:endParaRPr sz="1600">
              <a:solidFill>
                <a:schemeClr val="dk1"/>
              </a:solidFill>
              <a:latin typeface="Quicksand"/>
              <a:ea typeface="Quicksand"/>
              <a:cs typeface="Quicksand"/>
              <a:sym typeface="Quicksand"/>
            </a:endParaRPr>
          </a:p>
          <a:p>
            <a:pPr indent="-330200" lvl="0" marL="457200" rtl="0" algn="l">
              <a:lnSpc>
                <a:spcPct val="105000"/>
              </a:lnSpc>
              <a:spcBef>
                <a:spcPts val="0"/>
              </a:spcBef>
              <a:spcAft>
                <a:spcPts val="0"/>
              </a:spcAft>
              <a:buClr>
                <a:schemeClr val="dk1"/>
              </a:buClr>
              <a:buSzPts val="1600"/>
              <a:buFont typeface="Quicksand"/>
              <a:buChar char="-"/>
            </a:pPr>
            <a:r>
              <a:rPr lang="en-GB" sz="1600">
                <a:solidFill>
                  <a:schemeClr val="dk1"/>
                </a:solidFill>
                <a:latin typeface="Quicksand"/>
                <a:ea typeface="Quicksand"/>
                <a:cs typeface="Quicksand"/>
                <a:sym typeface="Quicksand"/>
              </a:rPr>
              <a:t>Addition and subtraction of multiples of 100 where the answer is 1,000 or less (e.g. 300 + 400 = 700, 400 + 600 = 1,000);</a:t>
            </a:r>
            <a:endParaRPr sz="1600">
              <a:solidFill>
                <a:schemeClr val="dk1"/>
              </a:solidFill>
              <a:latin typeface="Quicksand"/>
              <a:ea typeface="Quicksand"/>
              <a:cs typeface="Quicksand"/>
              <a:sym typeface="Quicksand"/>
            </a:endParaRPr>
          </a:p>
          <a:p>
            <a:pPr indent="-330200" lvl="0" marL="457200" rtl="0" algn="l">
              <a:lnSpc>
                <a:spcPct val="105000"/>
              </a:lnSpc>
              <a:spcBef>
                <a:spcPts val="0"/>
              </a:spcBef>
              <a:spcAft>
                <a:spcPts val="0"/>
              </a:spcAft>
              <a:buClr>
                <a:schemeClr val="dk1"/>
              </a:buClr>
              <a:buSzPts val="1600"/>
              <a:buFont typeface="Quicksand"/>
              <a:buChar char="-"/>
            </a:pPr>
            <a:r>
              <a:rPr lang="en-GB" sz="1600">
                <a:solidFill>
                  <a:schemeClr val="dk1"/>
                </a:solidFill>
                <a:latin typeface="Quicksand"/>
                <a:ea typeface="Quicksand"/>
                <a:cs typeface="Quicksand"/>
                <a:sym typeface="Quicksand"/>
              </a:rPr>
              <a:t>Double and halves of multiples of 10 to 100 (e.g. double 60 = 120, half 50 = 25);</a:t>
            </a:r>
            <a:endParaRPr sz="1600">
              <a:solidFill>
                <a:schemeClr val="dk1"/>
              </a:solidFill>
              <a:latin typeface="Quicksand"/>
              <a:ea typeface="Quicksand"/>
              <a:cs typeface="Quicksand"/>
              <a:sym typeface="Quicksand"/>
            </a:endParaRPr>
          </a:p>
          <a:p>
            <a:pPr indent="-330200" lvl="0" marL="457200" rtl="0" algn="l">
              <a:lnSpc>
                <a:spcPct val="105000"/>
              </a:lnSpc>
              <a:spcBef>
                <a:spcPts val="0"/>
              </a:spcBef>
              <a:spcAft>
                <a:spcPts val="0"/>
              </a:spcAft>
              <a:buClr>
                <a:schemeClr val="dk1"/>
              </a:buClr>
              <a:buSzPts val="1600"/>
              <a:buFont typeface="Quicksand"/>
              <a:buChar char="-"/>
            </a:pPr>
            <a:r>
              <a:rPr lang="en-GB" sz="1600">
                <a:solidFill>
                  <a:schemeClr val="dk1"/>
                </a:solidFill>
                <a:latin typeface="Quicksand"/>
                <a:ea typeface="Quicksand"/>
                <a:cs typeface="Quicksand"/>
                <a:sym typeface="Quicksand"/>
              </a:rPr>
              <a:t>Multiplying two-digit numbers by 10 (e.g. 24 x 10 = 240);</a:t>
            </a:r>
            <a:endParaRPr sz="1600">
              <a:solidFill>
                <a:schemeClr val="dk1"/>
              </a:solidFill>
              <a:latin typeface="Quicksand"/>
              <a:ea typeface="Quicksand"/>
              <a:cs typeface="Quicksand"/>
              <a:sym typeface="Quicksand"/>
            </a:endParaRPr>
          </a:p>
          <a:p>
            <a:pPr indent="-330200" lvl="0" marL="457200" rtl="0" algn="l">
              <a:lnSpc>
                <a:spcPct val="105000"/>
              </a:lnSpc>
              <a:spcBef>
                <a:spcPts val="0"/>
              </a:spcBef>
              <a:spcAft>
                <a:spcPts val="0"/>
              </a:spcAft>
              <a:buClr>
                <a:schemeClr val="dk1"/>
              </a:buClr>
              <a:buSzPts val="1600"/>
              <a:buFont typeface="Quicksand"/>
              <a:buChar char="-"/>
            </a:pPr>
            <a:r>
              <a:rPr lang="en-GB" sz="1600">
                <a:solidFill>
                  <a:schemeClr val="dk1"/>
                </a:solidFill>
                <a:latin typeface="Quicksand"/>
                <a:ea typeface="Quicksand"/>
                <a:cs typeface="Quicksand"/>
                <a:sym typeface="Quicksand"/>
              </a:rPr>
              <a:t>Halves of any even number to 100 (e.g. half of 22 = 11);</a:t>
            </a:r>
            <a:endParaRPr sz="1600">
              <a:solidFill>
                <a:schemeClr val="dk1"/>
              </a:solidFill>
              <a:latin typeface="Quicksand"/>
              <a:ea typeface="Quicksand"/>
              <a:cs typeface="Quicksand"/>
              <a:sym typeface="Quicksand"/>
            </a:endParaRPr>
          </a:p>
          <a:p>
            <a:pPr indent="-330200" lvl="0" marL="457200" rtl="0" algn="l">
              <a:lnSpc>
                <a:spcPct val="105000"/>
              </a:lnSpc>
              <a:spcBef>
                <a:spcPts val="0"/>
              </a:spcBef>
              <a:spcAft>
                <a:spcPts val="0"/>
              </a:spcAft>
              <a:buClr>
                <a:schemeClr val="dk1"/>
              </a:buClr>
              <a:buSzPts val="1600"/>
              <a:buFont typeface="Quicksand"/>
              <a:buChar char="-"/>
            </a:pPr>
            <a:r>
              <a:rPr lang="en-GB" sz="1600">
                <a:solidFill>
                  <a:schemeClr val="dk1"/>
                </a:solidFill>
                <a:latin typeface="Quicksand"/>
                <a:ea typeface="Quicksand"/>
                <a:cs typeface="Quicksand"/>
                <a:sym typeface="Quicksand"/>
              </a:rPr>
              <a:t>And multiplying any two and three-digit number by 10 and 100 (e.g. 24 x 100 = 2,400)</a:t>
            </a:r>
            <a:endParaRPr sz="1600">
              <a:solidFill>
                <a:schemeClr val="dk1"/>
              </a:solidFill>
              <a:latin typeface="Quicksand"/>
              <a:ea typeface="Quicksand"/>
              <a:cs typeface="Quicksand"/>
              <a:sym typeface="Quicksand"/>
            </a:endParaRPr>
          </a:p>
          <a:p>
            <a:pPr indent="0" lvl="0" marL="0" rtl="0" algn="ctr">
              <a:lnSpc>
                <a:spcPct val="115000"/>
              </a:lnSpc>
              <a:spcBef>
                <a:spcPts val="1200"/>
              </a:spcBef>
              <a:spcAft>
                <a:spcPts val="0"/>
              </a:spcAft>
              <a:buNone/>
            </a:pPr>
            <a:r>
              <a:t/>
            </a:r>
            <a:endParaRPr sz="16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sz="1600">
              <a:solidFill>
                <a:schemeClr val="dk1"/>
              </a:solidFill>
              <a:latin typeface="Quicksand"/>
              <a:ea typeface="Quicksand"/>
              <a:cs typeface="Quicksand"/>
              <a:sym typeface="Quicksand"/>
            </a:endParaRPr>
          </a:p>
        </p:txBody>
      </p:sp>
      <p:pic>
        <p:nvPicPr>
          <p:cNvPr id="387" name="Google Shape;387;p50"/>
          <p:cNvPicPr preferRelativeResize="0"/>
          <p:nvPr/>
        </p:nvPicPr>
        <p:blipFill>
          <a:blip r:embed="rId3">
            <a:alphaModFix/>
          </a:blip>
          <a:stretch>
            <a:fillRect/>
          </a:stretch>
        </p:blipFill>
        <p:spPr>
          <a:xfrm>
            <a:off x="3759625" y="2065398"/>
            <a:ext cx="4986200" cy="3932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1"/>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Year 5 Number Facts</a:t>
            </a:r>
            <a:endParaRPr b="1" i="0" sz="4400" u="none" cap="none" strike="noStrike">
              <a:solidFill>
                <a:srgbClr val="F4F0E2"/>
              </a:solidFill>
              <a:latin typeface="Quicksand"/>
              <a:ea typeface="Quicksand"/>
              <a:cs typeface="Quicksand"/>
              <a:sym typeface="Quicksand"/>
            </a:endParaRPr>
          </a:p>
        </p:txBody>
      </p:sp>
      <p:sp>
        <p:nvSpPr>
          <p:cNvPr id="393" name="Google Shape;393;p51"/>
          <p:cNvSpPr txBox="1"/>
          <p:nvPr/>
        </p:nvSpPr>
        <p:spPr>
          <a:xfrm>
            <a:off x="207775" y="1936500"/>
            <a:ext cx="8879700" cy="3870300"/>
          </a:xfrm>
          <a:prstGeom prst="rect">
            <a:avLst/>
          </a:prstGeom>
          <a:noFill/>
          <a:ln>
            <a:noFill/>
          </a:ln>
        </p:spPr>
        <p:txBody>
          <a:bodyPr anchorCtr="0" anchor="t" bIns="91425" lIns="91425" spcFirstLastPara="1" rIns="91425" wrap="square" tIns="91425">
            <a:spAutoFit/>
          </a:bodyPr>
          <a:lstStyle/>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Addition and subtraction of multiples of 10 (e.g. 70 + 30 = 100, 50 + 60 = 110, 20 + 40 = 60);</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Addition and subtraction of multiples of 100 (e.g. 300 + 400 = 700, 400 + 600 = 1,000, 800 + 500 = 1,300);</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Addition and subtraction of multiples of 1000 (e.g. 3000 + 4000 = 7000);</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Double and halves of multiples of 10 to 100 (e.g. double 60 = 120, half 50 = 25);</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Quadruples (x4) of all numbers to 10 (e.g. 6 x 4 = 24);</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Multiplying two-digit number by 10. (e.g. 24 x 10 = 240);</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Halves of any number to 100 (e.g. half of 22 = 11, half of 51 = 25.5);</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Multiplying and dividing any number by 10 and 100 (e.g. 24 x 100 = 2,400, 45 ÷ 100 = 0.45, 3.4 x 10 = 34);</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Squares of all number up to 12;</a:t>
            </a:r>
            <a:endParaRPr sz="1629">
              <a:solidFill>
                <a:srgbClr val="666666"/>
              </a:solidFill>
              <a:latin typeface="Quicksand"/>
              <a:ea typeface="Quicksand"/>
              <a:cs typeface="Quicksand"/>
              <a:sym typeface="Quicksand"/>
            </a:endParaRPr>
          </a:p>
          <a:p>
            <a:pPr indent="-342900" lvl="0" marL="457200" rtl="0" algn="l">
              <a:lnSpc>
                <a:spcPct val="105000"/>
              </a:lnSpc>
              <a:spcBef>
                <a:spcPts val="0"/>
              </a:spcBef>
              <a:spcAft>
                <a:spcPts val="0"/>
              </a:spcAft>
              <a:buClr>
                <a:schemeClr val="dk1"/>
              </a:buClr>
              <a:buSzPts val="1800"/>
              <a:buFont typeface="Quicksand"/>
              <a:buChar char="-"/>
            </a:pPr>
            <a:r>
              <a:rPr lang="en-GB" sz="1629">
                <a:solidFill>
                  <a:srgbClr val="666666"/>
                </a:solidFill>
                <a:latin typeface="Quicksand"/>
                <a:ea typeface="Quicksand"/>
                <a:cs typeface="Quicksand"/>
                <a:sym typeface="Quicksand"/>
              </a:rPr>
              <a:t>And cubes of 2,3,4 and 5.</a:t>
            </a:r>
            <a:endParaRPr sz="1600">
              <a:solidFill>
                <a:schemeClr val="dk1"/>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113" name="Google Shape;113;p16"/>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OfSted and Maths</a:t>
            </a:r>
            <a:endParaRPr sz="700">
              <a:solidFill>
                <a:srgbClr val="F4F0E2"/>
              </a:solidFill>
              <a:latin typeface="Quicksand"/>
              <a:ea typeface="Quicksand"/>
              <a:cs typeface="Quicksand"/>
              <a:sym typeface="Quicksand"/>
            </a:endParaRPr>
          </a:p>
        </p:txBody>
      </p:sp>
      <p:sp>
        <p:nvSpPr>
          <p:cNvPr id="114" name="Google Shape;114;p16"/>
          <p:cNvSpPr txBox="1"/>
          <p:nvPr/>
        </p:nvSpPr>
        <p:spPr>
          <a:xfrm>
            <a:off x="179400" y="1484775"/>
            <a:ext cx="8712900" cy="354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rgbClr val="0B0C0C"/>
                </a:solidFill>
                <a:latin typeface="Quicksand"/>
                <a:ea typeface="Quicksand"/>
                <a:cs typeface="Quicksand"/>
                <a:sym typeface="Quicksand"/>
              </a:rPr>
              <a:t>Her Majesty’s Chief Inspector, Amanda Spielman, said:</a:t>
            </a:r>
            <a:endParaRPr sz="2400">
              <a:solidFill>
                <a:srgbClr val="0B0C0C"/>
              </a:solidFill>
              <a:latin typeface="Quicksand"/>
              <a:ea typeface="Quicksand"/>
              <a:cs typeface="Quicksand"/>
              <a:sym typeface="Quicksand"/>
            </a:endParaRPr>
          </a:p>
          <a:p>
            <a:pPr indent="0" lvl="0" marL="0" rtl="0" algn="l">
              <a:lnSpc>
                <a:spcPct val="115000"/>
              </a:lnSpc>
              <a:spcBef>
                <a:spcPts val="0"/>
              </a:spcBef>
              <a:spcAft>
                <a:spcPts val="0"/>
              </a:spcAft>
              <a:buNone/>
            </a:pPr>
            <a:r>
              <a:rPr lang="en-GB" sz="2400">
                <a:solidFill>
                  <a:schemeClr val="dk1"/>
                </a:solidFill>
                <a:latin typeface="Quicksand"/>
                <a:ea typeface="Quicksand"/>
                <a:cs typeface="Quicksand"/>
                <a:sym typeface="Quicksand"/>
              </a:rPr>
              <a:t>•Our education inspection framework is clear that schools should ensure the maths curriculum is designed to help pupils to gain </a:t>
            </a:r>
            <a:r>
              <a:rPr b="1" lang="en-GB" sz="2400">
                <a:solidFill>
                  <a:srgbClr val="00B050"/>
                </a:solidFill>
                <a:latin typeface="Quicksand"/>
                <a:ea typeface="Quicksand"/>
                <a:cs typeface="Quicksand"/>
                <a:sym typeface="Quicksand"/>
              </a:rPr>
              <a:t>increasing mathematical proficiency </a:t>
            </a:r>
            <a:r>
              <a:rPr lang="en-GB" sz="2400">
                <a:solidFill>
                  <a:schemeClr val="dk1"/>
                </a:solidFill>
                <a:latin typeface="Quicksand"/>
                <a:ea typeface="Quicksand"/>
                <a:cs typeface="Quicksand"/>
                <a:sym typeface="Quicksand"/>
              </a:rPr>
              <a:t>and build confidence in their ability.</a:t>
            </a:r>
            <a:endParaRPr sz="24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400">
                <a:solidFill>
                  <a:schemeClr val="dk1"/>
                </a:solidFill>
                <a:latin typeface="Quicksand"/>
                <a:ea typeface="Quicksand"/>
                <a:cs typeface="Quicksand"/>
                <a:sym typeface="Quicksand"/>
              </a:rPr>
              <a:t>It said high-quality maths education would ensure new </a:t>
            </a:r>
            <a:r>
              <a:rPr b="1" lang="en-GB" sz="2400">
                <a:solidFill>
                  <a:srgbClr val="00B050"/>
                </a:solidFill>
                <a:latin typeface="Quicksand"/>
                <a:ea typeface="Quicksand"/>
                <a:cs typeface="Quicksand"/>
                <a:sym typeface="Quicksand"/>
              </a:rPr>
              <a:t>content draws on and links to content </a:t>
            </a:r>
            <a:r>
              <a:rPr lang="en-GB" sz="2400">
                <a:solidFill>
                  <a:schemeClr val="dk1"/>
                </a:solidFill>
                <a:latin typeface="Quicksand"/>
                <a:ea typeface="Quicksand"/>
                <a:cs typeface="Quicksand"/>
                <a:sym typeface="Quicksand"/>
              </a:rPr>
              <a:t>that pupils have previously acquired.</a:t>
            </a:r>
            <a:endParaRPr sz="2100">
              <a:solidFill>
                <a:schemeClr val="dk1"/>
              </a:solidFill>
              <a:latin typeface="Quicksand"/>
              <a:ea typeface="Quicksand"/>
              <a:cs typeface="Quicksand"/>
              <a:sym typeface="Quicksand"/>
            </a:endParaRPr>
          </a:p>
        </p:txBody>
      </p:sp>
      <p:pic>
        <p:nvPicPr>
          <p:cNvPr descr="M:\Photos\School_Logos\NewLogo_HiRes.jpg" id="115" name="Google Shape;115;p16"/>
          <p:cNvPicPr preferRelativeResize="0"/>
          <p:nvPr/>
        </p:nvPicPr>
        <p:blipFill rotWithShape="1">
          <a:blip r:embed="rId3">
            <a:alphaModFix/>
          </a:blip>
          <a:srcRect b="0" l="0" r="0" t="0"/>
          <a:stretch/>
        </p:blipFill>
        <p:spPr>
          <a:xfrm>
            <a:off x="7833331" y="0"/>
            <a:ext cx="1310670"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500"/>
                                        <p:tgtEl>
                                          <p:spTgt spid="11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2"/>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Year 6 Number Facts</a:t>
            </a:r>
            <a:endParaRPr b="1" i="0" sz="4400" u="none" cap="none" strike="noStrike">
              <a:solidFill>
                <a:srgbClr val="F4F0E2"/>
              </a:solidFill>
              <a:latin typeface="Quicksand"/>
              <a:ea typeface="Quicksand"/>
              <a:cs typeface="Quicksand"/>
              <a:sym typeface="Quicksand"/>
            </a:endParaRPr>
          </a:p>
        </p:txBody>
      </p:sp>
      <p:sp>
        <p:nvSpPr>
          <p:cNvPr id="399" name="Google Shape;399;p52"/>
          <p:cNvSpPr txBox="1"/>
          <p:nvPr/>
        </p:nvSpPr>
        <p:spPr>
          <a:xfrm>
            <a:off x="207775" y="1196700"/>
            <a:ext cx="8832300" cy="5394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Addition and subtraction of multiples of 10 (e.g. 70 + 30= 100, 50 + 60 = 110, 20 + 40 = 60);</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Addition and subtraction of multiples of 100 (e.g. 300 + 400 = 700, 400 + 600 = 1,000, 800 + 500 = 1,300);</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Addition and subtraction of multiples of 1000 (e.g. 3000 + 4000 = 7000);</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Double and halves of multiples of 10 to 100 (e.g. double 60 = 120, half 50 = 25);</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Quadruples (x4) of all numbers to 10 (e.g. 6 x 4 = 24);</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Multiplying two-digit number by 10 (e.g. 24 x 10 = 240);</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Halves of any number up to 100 (e.g. half of 22 = 11, half of 51 = 25.5);</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Multiplying and dividing any number by 10 and 100 (e.g. 24 x 100 = 2,400, 45 ÷ 100 = 0.45, 3.4 x 10 = 34);</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Multiplication of multiples of 10 and 100 based on known facts (e.g. 40 x 40 = 1,600);</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Squares of all number up to 12;</a:t>
            </a:r>
            <a:endParaRPr sz="1800">
              <a:solidFill>
                <a:srgbClr val="666666"/>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Char char="-"/>
            </a:pPr>
            <a:r>
              <a:rPr lang="en-GB" sz="1800">
                <a:solidFill>
                  <a:srgbClr val="666666"/>
                </a:solidFill>
                <a:latin typeface="Quicksand"/>
                <a:ea typeface="Quicksand"/>
                <a:cs typeface="Quicksand"/>
                <a:sym typeface="Quicksand"/>
              </a:rPr>
              <a:t>And cubes of 2,3,4 and 5.</a:t>
            </a:r>
            <a:endParaRPr sz="18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sz="1800">
              <a:solidFill>
                <a:schemeClr val="dk1"/>
              </a:solidFill>
              <a:latin typeface="Quicksand"/>
              <a:ea typeface="Quicksand"/>
              <a:cs typeface="Quicksand"/>
              <a:sym typeface="Quicksan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3"/>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Vocabulary</a:t>
            </a:r>
            <a:endParaRPr b="1" i="0" sz="4400" u="none" cap="none" strike="noStrike">
              <a:solidFill>
                <a:srgbClr val="F4F0E2"/>
              </a:solidFill>
              <a:latin typeface="Quicksand"/>
              <a:ea typeface="Quicksand"/>
              <a:cs typeface="Quicksand"/>
              <a:sym typeface="Quicksand"/>
            </a:endParaRPr>
          </a:p>
        </p:txBody>
      </p:sp>
      <p:pic>
        <p:nvPicPr>
          <p:cNvPr id="405" name="Google Shape;405;p53"/>
          <p:cNvPicPr preferRelativeResize="0"/>
          <p:nvPr/>
        </p:nvPicPr>
        <p:blipFill>
          <a:blip r:embed="rId3">
            <a:alphaModFix/>
          </a:blip>
          <a:stretch>
            <a:fillRect/>
          </a:stretch>
        </p:blipFill>
        <p:spPr>
          <a:xfrm>
            <a:off x="376925" y="1497900"/>
            <a:ext cx="4544575" cy="4872325"/>
          </a:xfrm>
          <a:prstGeom prst="rect">
            <a:avLst/>
          </a:prstGeom>
          <a:noFill/>
          <a:ln>
            <a:noFill/>
          </a:ln>
        </p:spPr>
      </p:pic>
      <p:sp>
        <p:nvSpPr>
          <p:cNvPr id="406" name="Google Shape;406;p53"/>
          <p:cNvSpPr txBox="1"/>
          <p:nvPr/>
        </p:nvSpPr>
        <p:spPr>
          <a:xfrm>
            <a:off x="5186000" y="5516600"/>
            <a:ext cx="37881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GB" sz="1800" u="sng">
                <a:solidFill>
                  <a:srgbClr val="0097A7"/>
                </a:solidFill>
                <a:latin typeface="Quicksand"/>
                <a:ea typeface="Quicksand"/>
                <a:cs typeface="Quicksand"/>
                <a:sym typeface="Quicksand"/>
                <a:hlinkClick r:id="rId4">
                  <a:extLst>
                    <a:ext uri="{A12FA001-AC4F-418D-AE19-62706E023703}">
                      <ahyp:hlinkClr val="tx"/>
                    </a:ext>
                  </a:extLst>
                </a:hlinkClick>
              </a:rPr>
              <a:t>https://drive.google.com/file/d/1Z7sYTK-UX7b0l2HzvCTn2_uBDrTJ5Acz/view?usp=sharing</a:t>
            </a:r>
            <a:r>
              <a:rPr b="1" lang="en-GB" sz="1800">
                <a:solidFill>
                  <a:srgbClr val="666666"/>
                </a:solidFill>
                <a:latin typeface="Quicksand"/>
                <a:ea typeface="Quicksand"/>
                <a:cs typeface="Quicksand"/>
                <a:sym typeface="Quicksand"/>
              </a:rPr>
              <a:t> </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4"/>
          <p:cNvSpPr txBox="1"/>
          <p:nvPr/>
        </p:nvSpPr>
        <p:spPr>
          <a:xfrm>
            <a:off x="0" y="-27384"/>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Reasoning Workshop</a:t>
            </a:r>
            <a:endParaRPr b="1" i="0" sz="4400" u="none" cap="none" strike="noStrike">
              <a:solidFill>
                <a:srgbClr val="F4F0E2"/>
              </a:solidFill>
              <a:latin typeface="Calibri"/>
              <a:ea typeface="Calibri"/>
              <a:cs typeface="Calibri"/>
              <a:sym typeface="Calibri"/>
            </a:endParaRPr>
          </a:p>
        </p:txBody>
      </p:sp>
      <p:pic>
        <p:nvPicPr>
          <p:cNvPr id="412" name="Google Shape;412;p54"/>
          <p:cNvPicPr preferRelativeResize="0"/>
          <p:nvPr/>
        </p:nvPicPr>
        <p:blipFill rotWithShape="1">
          <a:blip r:embed="rId3">
            <a:alphaModFix/>
          </a:blip>
          <a:srcRect b="8657" l="17936" r="190" t="17516"/>
          <a:stretch/>
        </p:blipFill>
        <p:spPr>
          <a:xfrm>
            <a:off x="233514" y="1556792"/>
            <a:ext cx="8730974" cy="5013176"/>
          </a:xfrm>
          <a:prstGeom prst="rect">
            <a:avLst/>
          </a:prstGeom>
          <a:noFill/>
          <a:ln>
            <a:noFill/>
          </a:ln>
        </p:spPr>
      </p:pic>
      <p:sp>
        <p:nvSpPr>
          <p:cNvPr id="413" name="Google Shape;413;p54"/>
          <p:cNvSpPr/>
          <p:nvPr/>
        </p:nvSpPr>
        <p:spPr>
          <a:xfrm>
            <a:off x="8028384" y="2564904"/>
            <a:ext cx="1115616" cy="360040"/>
          </a:xfrm>
          <a:prstGeom prst="ellipse">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54"/>
          <p:cNvSpPr/>
          <p:nvPr/>
        </p:nvSpPr>
        <p:spPr>
          <a:xfrm>
            <a:off x="7020272" y="4509120"/>
            <a:ext cx="1115616" cy="360040"/>
          </a:xfrm>
          <a:prstGeom prst="ellipse">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 result for thank you for listening" id="415" name="Google Shape;415;p54">
            <a:hlinkClick r:id="rId4"/>
          </p:cNvPr>
          <p:cNvPicPr preferRelativeResize="0"/>
          <p:nvPr/>
        </p:nvPicPr>
        <p:blipFill rotWithShape="1">
          <a:blip r:embed="rId5">
            <a:alphaModFix/>
          </a:blip>
          <a:srcRect b="0" l="0" r="0" t="0"/>
          <a:stretch/>
        </p:blipFill>
        <p:spPr>
          <a:xfrm>
            <a:off x="0" y="1196752"/>
            <a:ext cx="9144000" cy="5873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121" name="Google Shape;121;p17"/>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White Rose Maths</a:t>
            </a:r>
            <a:endParaRPr sz="700">
              <a:solidFill>
                <a:srgbClr val="F4F0E2"/>
              </a:solidFill>
              <a:latin typeface="Quicksand"/>
              <a:ea typeface="Quicksand"/>
              <a:cs typeface="Quicksand"/>
              <a:sym typeface="Quicksand"/>
            </a:endParaRPr>
          </a:p>
        </p:txBody>
      </p:sp>
      <p:sp>
        <p:nvSpPr>
          <p:cNvPr id="122" name="Google Shape;122;p17"/>
          <p:cNvSpPr txBox="1"/>
          <p:nvPr/>
        </p:nvSpPr>
        <p:spPr>
          <a:xfrm>
            <a:off x="179400" y="1484775"/>
            <a:ext cx="8712900" cy="4263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000">
                <a:solidFill>
                  <a:schemeClr val="dk1"/>
                </a:solidFill>
                <a:latin typeface="Quicksand"/>
                <a:ea typeface="Quicksand"/>
                <a:cs typeface="Quicksand"/>
                <a:sym typeface="Quicksand"/>
              </a:rPr>
              <a:t>•</a:t>
            </a:r>
            <a:r>
              <a:rPr b="1" lang="en-GB" sz="2000">
                <a:solidFill>
                  <a:srgbClr val="00B050"/>
                </a:solidFill>
                <a:latin typeface="Quicksand"/>
                <a:ea typeface="Quicksand"/>
                <a:cs typeface="Quicksand"/>
                <a:sym typeface="Quicksand"/>
              </a:rPr>
              <a:t>Concrete-pictorial-abstract (CPA) approach </a:t>
            </a:r>
            <a:r>
              <a:rPr lang="en-GB" sz="2000">
                <a:solidFill>
                  <a:schemeClr val="dk1"/>
                </a:solidFill>
                <a:latin typeface="Quicksand"/>
                <a:ea typeface="Quicksand"/>
                <a:cs typeface="Quicksand"/>
                <a:sym typeface="Quicksand"/>
              </a:rPr>
              <a:t>to support children to understand the maths they are learning and to be able to use it elsewhere. </a:t>
            </a:r>
            <a:endParaRPr sz="20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000">
                <a:solidFill>
                  <a:schemeClr val="dk1"/>
                </a:solidFill>
                <a:latin typeface="Quicksand"/>
                <a:ea typeface="Quicksand"/>
                <a:cs typeface="Quicksand"/>
                <a:sym typeface="Quicksand"/>
              </a:rPr>
              <a:t>•</a:t>
            </a:r>
            <a:r>
              <a:rPr b="1" lang="en-GB" sz="2000">
                <a:solidFill>
                  <a:srgbClr val="00B050"/>
                </a:solidFill>
                <a:latin typeface="Quicksand"/>
                <a:ea typeface="Quicksand"/>
                <a:cs typeface="Quicksand"/>
                <a:sym typeface="Quicksand"/>
              </a:rPr>
              <a:t>“Small step” approach </a:t>
            </a:r>
            <a:r>
              <a:rPr lang="en-GB" sz="2000">
                <a:solidFill>
                  <a:schemeClr val="dk1"/>
                </a:solidFill>
                <a:latin typeface="Quicksand"/>
                <a:ea typeface="Quicksand"/>
                <a:cs typeface="Quicksand"/>
                <a:sym typeface="Quicksand"/>
              </a:rPr>
              <a:t>means nothing is left to chance – all curriculum objectives are broken down into accessible parts that build on each other so the learning journey is complete.</a:t>
            </a:r>
            <a:endParaRPr sz="20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000">
                <a:solidFill>
                  <a:schemeClr val="dk1"/>
                </a:solidFill>
                <a:latin typeface="Quicksand"/>
                <a:ea typeface="Quicksand"/>
                <a:cs typeface="Quicksand"/>
                <a:sym typeface="Quicksand"/>
              </a:rPr>
              <a:t>•Schemes start with blocks on Place Value, followed by the essential calculation skills children need to succeed in maths. This firm grounding in number gives children confidence and helps them to access the rest of the maths curriculum.</a:t>
            </a:r>
            <a:endParaRPr sz="20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000">
                <a:solidFill>
                  <a:schemeClr val="dk1"/>
                </a:solidFill>
                <a:latin typeface="Quicksand"/>
                <a:ea typeface="Quicksand"/>
                <a:cs typeface="Quicksand"/>
                <a:sym typeface="Quicksand"/>
              </a:rPr>
              <a:t>•They have continuously reviewed their schemes in the light of previous events and released an updated version for September 2023.</a:t>
            </a:r>
            <a:endParaRPr sz="2000">
              <a:solidFill>
                <a:srgbClr val="0B0C0C"/>
              </a:solidFill>
              <a:latin typeface="Quicksand"/>
              <a:ea typeface="Quicksand"/>
              <a:cs typeface="Quicksand"/>
              <a:sym typeface="Quicksand"/>
            </a:endParaRPr>
          </a:p>
        </p:txBody>
      </p:sp>
      <p:pic>
        <p:nvPicPr>
          <p:cNvPr descr="M:\Photos\School_Logos\NewLogo_HiRes.jpg" id="123" name="Google Shape;123;p17"/>
          <p:cNvPicPr preferRelativeResize="0"/>
          <p:nvPr/>
        </p:nvPicPr>
        <p:blipFill rotWithShape="1">
          <a:blip r:embed="rId3">
            <a:alphaModFix/>
          </a:blip>
          <a:srcRect b="0" l="0" r="0" t="0"/>
          <a:stretch/>
        </p:blipFill>
        <p:spPr>
          <a:xfrm>
            <a:off x="7833331" y="0"/>
            <a:ext cx="1310670" cy="1196700"/>
          </a:xfrm>
          <a:prstGeom prst="rect">
            <a:avLst/>
          </a:prstGeom>
          <a:noFill/>
          <a:ln>
            <a:noFill/>
          </a:ln>
        </p:spPr>
      </p:pic>
      <p:pic>
        <p:nvPicPr>
          <p:cNvPr id="124" name="Google Shape;124;p17"/>
          <p:cNvPicPr preferRelativeResize="0"/>
          <p:nvPr/>
        </p:nvPicPr>
        <p:blipFill>
          <a:blip r:embed="rId4">
            <a:alphaModFix/>
          </a:blip>
          <a:stretch>
            <a:fillRect/>
          </a:stretch>
        </p:blipFill>
        <p:spPr>
          <a:xfrm>
            <a:off x="0" y="0"/>
            <a:ext cx="1196724"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500"/>
                                        <p:tgtEl>
                                          <p:spTgt spid="12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30" name="Google Shape;130;p18"/>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Year 3</a:t>
            </a:r>
            <a:endParaRPr>
              <a:latin typeface="Quicksand"/>
              <a:ea typeface="Quicksand"/>
              <a:cs typeface="Quicksand"/>
              <a:sym typeface="Quicksand"/>
            </a:endParaRPr>
          </a:p>
        </p:txBody>
      </p:sp>
      <p:pic>
        <p:nvPicPr>
          <p:cNvPr id="131" name="Google Shape;131;p18"/>
          <p:cNvPicPr preferRelativeResize="0"/>
          <p:nvPr/>
        </p:nvPicPr>
        <p:blipFill>
          <a:blip r:embed="rId3">
            <a:alphaModFix/>
          </a:blip>
          <a:stretch>
            <a:fillRect/>
          </a:stretch>
        </p:blipFill>
        <p:spPr>
          <a:xfrm>
            <a:off x="689300" y="1598363"/>
            <a:ext cx="7765395" cy="51355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37" name="Google Shape;137;p1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Year 4</a:t>
            </a:r>
            <a:endParaRPr>
              <a:latin typeface="Quicksand"/>
              <a:ea typeface="Quicksand"/>
              <a:cs typeface="Quicksand"/>
              <a:sym typeface="Quicksand"/>
            </a:endParaRPr>
          </a:p>
        </p:txBody>
      </p:sp>
      <p:pic>
        <p:nvPicPr>
          <p:cNvPr id="138" name="Google Shape;138;p19"/>
          <p:cNvPicPr preferRelativeResize="0"/>
          <p:nvPr/>
        </p:nvPicPr>
        <p:blipFill>
          <a:blip r:embed="rId3">
            <a:alphaModFix/>
          </a:blip>
          <a:stretch>
            <a:fillRect/>
          </a:stretch>
        </p:blipFill>
        <p:spPr>
          <a:xfrm>
            <a:off x="770825" y="1484401"/>
            <a:ext cx="7859298" cy="5191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44" name="Google Shape;144;p20"/>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Year 5</a:t>
            </a:r>
            <a:endParaRPr>
              <a:latin typeface="Quicksand"/>
              <a:ea typeface="Quicksand"/>
              <a:cs typeface="Quicksand"/>
              <a:sym typeface="Quicksand"/>
            </a:endParaRPr>
          </a:p>
        </p:txBody>
      </p:sp>
      <p:pic>
        <p:nvPicPr>
          <p:cNvPr id="145" name="Google Shape;145;p20"/>
          <p:cNvPicPr preferRelativeResize="0"/>
          <p:nvPr/>
        </p:nvPicPr>
        <p:blipFill>
          <a:blip r:embed="rId3">
            <a:alphaModFix/>
          </a:blip>
          <a:stretch>
            <a:fillRect/>
          </a:stretch>
        </p:blipFill>
        <p:spPr>
          <a:xfrm>
            <a:off x="699525" y="1598363"/>
            <a:ext cx="7744951" cy="51355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51" name="Google Shape;151;p21"/>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Year 6</a:t>
            </a:r>
            <a:endParaRPr>
              <a:latin typeface="Quicksand"/>
              <a:ea typeface="Quicksand"/>
              <a:cs typeface="Quicksand"/>
              <a:sym typeface="Quicksand"/>
            </a:endParaRPr>
          </a:p>
        </p:txBody>
      </p:sp>
      <p:pic>
        <p:nvPicPr>
          <p:cNvPr id="152" name="Google Shape;152;p21"/>
          <p:cNvPicPr preferRelativeResize="0"/>
          <p:nvPr/>
        </p:nvPicPr>
        <p:blipFill>
          <a:blip r:embed="rId3">
            <a:alphaModFix/>
          </a:blip>
          <a:stretch>
            <a:fillRect/>
          </a:stretch>
        </p:blipFill>
        <p:spPr>
          <a:xfrm>
            <a:off x="689088" y="1579488"/>
            <a:ext cx="7765827" cy="51355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