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8"/>
  </p:notesMasterIdLst>
  <p:sldIdLst>
    <p:sldId id="276" r:id="rId2"/>
    <p:sldId id="342" r:id="rId3"/>
    <p:sldId id="330" r:id="rId4"/>
    <p:sldId id="274" r:id="rId5"/>
    <p:sldId id="275" r:id="rId6"/>
    <p:sldId id="272" r:id="rId7"/>
    <p:sldId id="348" r:id="rId8"/>
    <p:sldId id="309" r:id="rId9"/>
    <p:sldId id="318" r:id="rId10"/>
    <p:sldId id="343" r:id="rId11"/>
    <p:sldId id="319" r:id="rId12"/>
    <p:sldId id="341" r:id="rId13"/>
    <p:sldId id="321" r:id="rId14"/>
    <p:sldId id="344" r:id="rId15"/>
    <p:sldId id="345" r:id="rId16"/>
    <p:sldId id="346" r:id="rId17"/>
    <p:sldId id="324" r:id="rId18"/>
    <p:sldId id="335" r:id="rId19"/>
    <p:sldId id="336" r:id="rId20"/>
    <p:sldId id="337" r:id="rId21"/>
    <p:sldId id="271" r:id="rId22"/>
    <p:sldId id="277" r:id="rId23"/>
    <p:sldId id="278" r:id="rId24"/>
    <p:sldId id="279" r:id="rId25"/>
    <p:sldId id="280" r:id="rId26"/>
    <p:sldId id="332" r:id="rId27"/>
    <p:sldId id="263" r:id="rId28"/>
    <p:sldId id="291" r:id="rId29"/>
    <p:sldId id="349" r:id="rId30"/>
    <p:sldId id="264" r:id="rId31"/>
    <p:sldId id="267" r:id="rId32"/>
    <p:sldId id="281" r:id="rId33"/>
    <p:sldId id="340" r:id="rId34"/>
    <p:sldId id="282" r:id="rId35"/>
    <p:sldId id="296" r:id="rId36"/>
    <p:sldId id="302" r:id="rId3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Westwood" initials="R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30T18:51:15.955" idx="1">
    <p:pos x="4694" y="391"/>
    <p:text>The five stages have changed - just checking that's a conscious evolution.
Readiness for handwriting; gross and fine motor skills leading to letter formation (Foundation / 3–5 years)
Beginning to join (Key Stage 1 / 5–7 years)
Securing the joins (Key Stage 1 and lower Key Stage 2 / 5–9 years)
Practising speed and fluency (lower Key Stage 2 / 7–9 years)
Presentation skills (upper Key Stage 2 / 10–11 years)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80FCC9-7288-476F-BFB0-401853F903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9816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0FCC9-7288-476F-BFB0-401853F903C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129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C6DF3-ED1C-48E9-9042-8CA1662A7F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203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2C912-D0F5-41D9-A22B-5E4775E458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504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20713"/>
            <a:ext cx="217170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20713"/>
            <a:ext cx="6362700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EDDEF-ED50-4027-8260-C3D2AE181E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388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713"/>
            <a:ext cx="7451725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DC70D-35CB-4002-AB18-42EB6688F7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271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5A720-EF0D-4C6E-89D6-E18F4DD2F3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446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3C052-2FE9-43BD-8A63-86DF3647F8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049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122CE-61FE-464F-9378-584A2520FD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58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46DFE-62F5-4EEE-806A-6B85993A7A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85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E0969-BFA1-4237-A1E4-CF1A908329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60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52064-43AD-4361-A21A-0FFEB307A4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71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F9970-F550-4AB3-A598-19F7992D6B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191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7C099-91C5-45FB-AF62-E285A957AB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745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992936-4F35-4654-A696-17A6015E85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1171961"/>
            <a:ext cx="7380288" cy="5393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620713"/>
            <a:ext cx="74517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pic>
        <p:nvPicPr>
          <p:cNvPr id="1033" name="Picture 11" descr="J:\Cambridge-Hitachi\Projects\1. Primary Literacy\Penpals\Penpals 2015\04 Assets\artworks\toucans\Penpals Y1_toucan_02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-60325"/>
            <a:ext cx="25542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0" y="-60326"/>
            <a:ext cx="6324600" cy="790740"/>
            <a:chOff x="0" y="-60326"/>
            <a:chExt cx="6324600" cy="790740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2843212" y="-60326"/>
              <a:ext cx="3481388" cy="790740"/>
              <a:chOff x="2843212" y="-60326"/>
              <a:chExt cx="3481388" cy="79074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212" y="0"/>
                <a:ext cx="3481388" cy="730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 userDrawn="1"/>
            </p:nvSpPr>
            <p:spPr>
              <a:xfrm>
                <a:off x="4572000" y="-60326"/>
                <a:ext cx="228600" cy="1365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/>
            <p:cNvGrpSpPr/>
            <p:nvPr userDrawn="1"/>
          </p:nvGrpSpPr>
          <p:grpSpPr>
            <a:xfrm>
              <a:off x="0" y="16414"/>
              <a:ext cx="2972656" cy="594383"/>
              <a:chOff x="0" y="16414"/>
              <a:chExt cx="2972656" cy="594383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8763" y="41411"/>
                <a:ext cx="673893" cy="569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" name="Picture 2"/>
              <p:cNvPicPr>
                <a:picLocks noChangeAspect="1" noChangeArrowheads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414"/>
                <a:ext cx="2971800" cy="422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utiger LT Std 45 Light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utiger LT Std 45 Light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utiger LT Std 45 Light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utiger LT Std 45 Light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Std 45 Light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Std 45 Light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Std 45 Light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Std 45 Ligh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The rationale behind </a:t>
            </a:r>
            <a:br>
              <a:rPr lang="en-GB" altLang="en-US" b="1" smtClean="0"/>
            </a:br>
            <a:r>
              <a:rPr lang="en-GB" altLang="en-US" b="1" i="1" smtClean="0"/>
              <a:t>Penpals for Handwriting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 smtClean="0"/>
              <a:t>Teacher’s Books for F1 to Y6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5181600" cy="4425950"/>
          </a:xfrm>
        </p:spPr>
        <p:txBody>
          <a:bodyPr/>
          <a:lstStyle/>
          <a:p>
            <a:r>
              <a:rPr lang="en-GB" altLang="en-US" sz="2800" dirty="0" smtClean="0"/>
              <a:t>A full scope and sequence for the whole scheme showing progression of skills.  </a:t>
            </a:r>
          </a:p>
          <a:p>
            <a:r>
              <a:rPr lang="en-GB" altLang="en-US" sz="2800" dirty="0" smtClean="0"/>
              <a:t>A beginning-of-year assessment to help you track pupil progress.</a:t>
            </a:r>
          </a:p>
          <a:p>
            <a:r>
              <a:rPr lang="en-GB" altLang="en-US" sz="2800" dirty="0" smtClean="0"/>
              <a:t>Photocopy masters for extra handwriting practice.</a:t>
            </a:r>
          </a:p>
        </p:txBody>
      </p:sp>
      <p:sp>
        <p:nvSpPr>
          <p:cNvPr id="112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C3EBC7-BA76-476C-86B9-F4FF1E2B9AF9}" type="slidenum">
              <a:rPr lang="en-GB" altLang="en-US" smtClean="0"/>
              <a:pPr eaLnBrk="1" hangingPunct="1"/>
              <a:t>10</a:t>
            </a:fld>
            <a:endParaRPr lang="en-GB" alt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5930544" y="1321989"/>
            <a:ext cx="2286001" cy="3098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42" y="4083359"/>
            <a:ext cx="3098803" cy="2194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Practice Books for Y1 to Y6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5029200" cy="44259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Practice Books for independent writing following a whole-class teaching session.</a:t>
            </a:r>
          </a:p>
          <a:p>
            <a:r>
              <a:rPr lang="en-GB" altLang="en-US" dirty="0" smtClean="0"/>
              <a:t>Finger tracing,</a:t>
            </a:r>
            <a:r>
              <a:rPr lang="en-GB" altLang="en-US" dirty="0"/>
              <a:t> </a:t>
            </a:r>
            <a:r>
              <a:rPr lang="en-GB" altLang="en-US" dirty="0" smtClean="0"/>
              <a:t>writing letters and phrases.</a:t>
            </a:r>
          </a:p>
          <a:p>
            <a:r>
              <a:rPr lang="en-GB" altLang="en-US" dirty="0" smtClean="0"/>
              <a:t>Pattern practice.</a:t>
            </a:r>
          </a:p>
        </p:txBody>
      </p:sp>
      <p:sp>
        <p:nvSpPr>
          <p:cNvPr id="122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5A685F-04F3-42F2-A22A-39B20C0CDF0D}" type="slidenum">
              <a:rPr lang="en-GB" altLang="en-US" smtClean="0"/>
              <a:pPr eaLnBrk="1" hangingPunct="1"/>
              <a:t>11</a:t>
            </a:fld>
            <a:endParaRPr lang="en-GB" altLang="en-US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60092"/>
            <a:ext cx="2700041" cy="2126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962400"/>
            <a:ext cx="2700041" cy="2126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b="1" dirty="0" smtClean="0"/>
              <a:t>Workbooks for F2 to Y6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4953000" cy="4425950"/>
          </a:xfrm>
        </p:spPr>
        <p:txBody>
          <a:bodyPr/>
          <a:lstStyle/>
          <a:p>
            <a:r>
              <a:rPr lang="en-GB" altLang="en-US" sz="2800" dirty="0" smtClean="0"/>
              <a:t>Additional handwriting practice in the context of GPS (Grammar, Punctuation and Spelling).</a:t>
            </a:r>
          </a:p>
          <a:p>
            <a:r>
              <a:rPr lang="en-GB" altLang="en-US" sz="2800" dirty="0" smtClean="0"/>
              <a:t>Opportunity for children to trace and write standalone letters and then letters in context</a:t>
            </a:r>
            <a:r>
              <a:rPr lang="en-GB" altLang="en-US" dirty="0" smtClean="0"/>
              <a:t>.</a:t>
            </a:r>
          </a:p>
        </p:txBody>
      </p:sp>
      <p:sp>
        <p:nvSpPr>
          <p:cNvPr id="1331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FA6031-45D1-43A2-96F5-96FC64B5BA30}" type="slidenum">
              <a:rPr lang="en-GB" altLang="en-US" smtClean="0"/>
              <a:pPr eaLnBrk="1" hangingPunct="1"/>
              <a:t>12</a:t>
            </a:fld>
            <a:endParaRPr lang="en-GB" altLang="en-US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21" y="1371600"/>
            <a:ext cx="3017379" cy="2374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21" y="3886200"/>
            <a:ext cx="3017379" cy="2371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/>
              <a:t>Interactive </a:t>
            </a:r>
            <a:r>
              <a:rPr lang="en-GB" altLang="en-US" b="1" dirty="0" smtClean="0"/>
              <a:t>DVD-ROMs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Interactive DVD-ROMs for whole-class teaching on the interactive whiteboard.</a:t>
            </a:r>
          </a:p>
        </p:txBody>
      </p:sp>
      <p:sp>
        <p:nvSpPr>
          <p:cNvPr id="153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707600-6786-442B-9391-38732E3A1109}" type="slidenum">
              <a:rPr lang="en-GB" altLang="en-US" smtClean="0"/>
              <a:pPr eaLnBrk="1" hangingPunct="1"/>
              <a:t>13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smtClean="0"/>
              <a:t>Penpals Gym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324600" y="1676400"/>
            <a:ext cx="2743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 lvl="0">
              <a:buNone/>
            </a:pPr>
            <a:r>
              <a:rPr lang="en-GB" sz="2000" dirty="0" smtClean="0"/>
              <a:t>Penpals Gym provides age-appropriate film warm up exercises throughout the programme.            This ensures pupil engagement – and makes it fun!</a:t>
            </a:r>
            <a:endParaRPr lang="en-GB" sz="2000" dirty="0"/>
          </a:p>
        </p:txBody>
      </p:sp>
      <p:sp>
        <p:nvSpPr>
          <p:cNvPr id="163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E3CE53-31EB-4015-AC98-F62757413666}" type="slidenum">
              <a:rPr lang="en-GB" altLang="en-US" smtClean="0"/>
              <a:pPr eaLnBrk="1" hangingPunct="1"/>
              <a:t>14</a:t>
            </a:fld>
            <a:endParaRPr lang="en-GB" altLang="en-US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4234"/>
            <a:ext cx="5715000" cy="427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smtClean="0"/>
              <a:t>Teaching</a:t>
            </a:r>
            <a:endParaRPr lang="en-US" alt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74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384131-E74F-4207-AD77-474D8CA7C9C4}" type="slidenum">
              <a:rPr lang="en-GB" altLang="en-US" smtClean="0"/>
              <a:pPr eaLnBrk="1" hangingPunct="1"/>
              <a:t>15</a:t>
            </a:fld>
            <a:endParaRPr lang="en-GB" altLang="en-US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6" y="1676400"/>
            <a:ext cx="5748474" cy="431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24600" y="1676400"/>
            <a:ext cx="2819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+mj-lt"/>
              </a:rPr>
              <a:t>Teaching tab gives you:</a:t>
            </a: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 smtClean="0">
                <a:latin typeface="+mj-lt"/>
              </a:rPr>
              <a:t>animated skywriting  patterns to follow</a:t>
            </a: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 smtClean="0">
                <a:latin typeface="+mj-lt"/>
              </a:rPr>
              <a:t>letter </a:t>
            </a:r>
            <a:r>
              <a:rPr lang="en-GB" altLang="en-US" sz="2000" dirty="0">
                <a:latin typeface="+mj-lt"/>
              </a:rPr>
              <a:t>formation and joins for perfect </a:t>
            </a:r>
            <a:r>
              <a:rPr lang="en-GB" altLang="en-US" sz="2000" dirty="0" smtClean="0">
                <a:latin typeface="+mj-lt"/>
              </a:rPr>
              <a:t>modelling</a:t>
            </a: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 smtClean="0">
                <a:latin typeface="+mj-lt"/>
              </a:rPr>
              <a:t>gallery of other children’s work to discuss</a:t>
            </a:r>
            <a:endParaRPr lang="en-GB" alt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smtClean="0"/>
              <a:t>Teaching</a:t>
            </a:r>
            <a:endParaRPr lang="en-US" alt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22CDEF-D867-49D6-A517-DE25B97CBB36}" type="slidenum">
              <a:rPr lang="en-GB" altLang="en-US" smtClean="0"/>
              <a:pPr eaLnBrk="1" hangingPunct="1"/>
              <a:t>16</a:t>
            </a:fld>
            <a:endParaRPr lang="en-GB" altLang="en-US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5715000" cy="42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24600" y="1676400"/>
            <a:ext cx="2514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 lvl="0">
              <a:buNone/>
            </a:pPr>
            <a:r>
              <a:rPr lang="en-GB" sz="2400" dirty="0" smtClean="0"/>
              <a:t>Every letter and join is animated for clarity.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smtClean="0"/>
              <a:t>Practice</a:t>
            </a:r>
            <a:endParaRPr lang="en-US" alt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35C1F5-D7B9-46E4-A7A9-054F3FFC82FA}" type="slidenum">
              <a:rPr lang="en-GB" altLang="en-US" smtClean="0"/>
              <a:pPr eaLnBrk="1" hangingPunct="1"/>
              <a:t>17</a:t>
            </a:fld>
            <a:endParaRPr lang="en-GB" altLang="en-US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4235"/>
            <a:ext cx="5715000" cy="430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324600" y="1676400"/>
            <a:ext cx="2514600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 lvl="0">
              <a:buNone/>
            </a:pPr>
            <a:r>
              <a:rPr lang="en-GB" sz="2400" dirty="0" smtClean="0"/>
              <a:t>The Practice tab gives you:</a:t>
            </a:r>
          </a:p>
          <a:p>
            <a:pPr marL="342900" indent="-342900"/>
            <a:r>
              <a:rPr lang="en-GB" sz="2400" dirty="0" smtClean="0"/>
              <a:t>Word Banks to trace and copy on screen.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0" y="3810000"/>
            <a:ext cx="533400" cy="457200"/>
            <a:chOff x="3810000" y="3810000"/>
            <a:chExt cx="533400" cy="45720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810000"/>
              <a:ext cx="457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4191000" y="4000500"/>
              <a:ext cx="152400" cy="266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A note on Foundation 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Teacher’s Book and Interactive cover essential pre-skills to precede any handwriting scheme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Mark-making and Creativity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‘</a:t>
            </a:r>
            <a:r>
              <a:rPr lang="en-GB" altLang="en-US" sz="2400" dirty="0" err="1" smtClean="0"/>
              <a:t>Talkabouts</a:t>
            </a:r>
            <a:r>
              <a:rPr lang="en-GB" altLang="en-US" sz="2400" dirty="0" smtClean="0"/>
              <a:t>’ for Circle Time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Play-based learning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Supports children working within Phases 1 and 2 of Letters and Sounds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Penpals Foundation 1 should continue to be used throughout the Foundation Stage as children will continue to benefit from the activities even after they have begun working with the Penpals Foundation 2 resources.</a:t>
            </a:r>
          </a:p>
        </p:txBody>
      </p:sp>
      <p:sp>
        <p:nvSpPr>
          <p:cNvPr id="204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656ADC3-425C-41C3-A032-C633D5A8EE22}" type="slidenum">
              <a:rPr lang="en-GB" altLang="en-US" smtClean="0"/>
              <a:pPr eaLnBrk="1" hangingPunct="1"/>
              <a:t>18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15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A9039D-173C-489D-AAFF-C33BE8365425}" type="slidenum">
              <a:rPr lang="en-GB" altLang="en-US" smtClean="0"/>
              <a:pPr eaLnBrk="1" hangingPunct="1"/>
              <a:t>19</a:t>
            </a:fld>
            <a:endParaRPr lang="en-GB" altLang="en-US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76400"/>
            <a:ext cx="5715000" cy="4304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24600" y="1676400"/>
            <a:ext cx="2514600" cy="46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 lvl="0">
              <a:buNone/>
            </a:pPr>
            <a:r>
              <a:rPr lang="en-GB" sz="2400" dirty="0" smtClean="0"/>
              <a:t>The Talk about tab gives you:</a:t>
            </a:r>
          </a:p>
          <a:p>
            <a:pPr marL="342900" indent="-342900"/>
            <a:r>
              <a:rPr lang="en-GB" sz="2400" dirty="0" smtClean="0"/>
              <a:t>Images of shapes and patterns found in the environment.</a:t>
            </a:r>
          </a:p>
          <a:p>
            <a:pPr marL="342900" indent="-342900"/>
            <a:r>
              <a:rPr lang="en-GB" sz="2400" dirty="0" smtClean="0"/>
              <a:t>Samples of children’s patterns and drawings to discuss.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4000" b="1" smtClean="0"/>
              <a:t>What is Penpals?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GB" dirty="0" smtClean="0"/>
              <a:t>Penpals is a complete </a:t>
            </a:r>
            <a:r>
              <a:rPr lang="en-GB" dirty="0"/>
              <a:t>handwriting scheme for </a:t>
            </a:r>
            <a:r>
              <a:rPr lang="en-GB" dirty="0" smtClean="0"/>
              <a:t>3</a:t>
            </a:r>
            <a:r>
              <a:rPr lang="en-GB" strike="sngStrike" dirty="0"/>
              <a:t>-</a:t>
            </a:r>
            <a:r>
              <a:rPr lang="en-GB" dirty="0" smtClean="0"/>
              <a:t> </a:t>
            </a:r>
            <a:r>
              <a:rPr lang="en-GB" dirty="0"/>
              <a:t>to 11-year </a:t>
            </a:r>
            <a:r>
              <a:rPr lang="en-GB" dirty="0" smtClean="0"/>
              <a:t>olds.</a:t>
            </a:r>
          </a:p>
          <a:p>
            <a:pPr>
              <a:defRPr/>
            </a:pPr>
            <a:r>
              <a:rPr lang="en-GB" dirty="0" smtClean="0"/>
              <a:t>Using Penpals ensures </a:t>
            </a:r>
            <a:r>
              <a:rPr lang="en-GB" dirty="0"/>
              <a:t>a coherent </a:t>
            </a:r>
            <a:r>
              <a:rPr lang="en-GB" dirty="0" smtClean="0"/>
              <a:t>      whole-school </a:t>
            </a:r>
            <a:r>
              <a:rPr lang="en-GB" dirty="0"/>
              <a:t>approach to driving up handwriting standards. 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The scheme is made up of Teacher’s Books, Pupil Practice Books, write-in Workbooks and Interactive resources.</a:t>
            </a:r>
            <a:endParaRPr lang="en-GB" dirty="0"/>
          </a:p>
        </p:txBody>
      </p:sp>
      <p:sp>
        <p:nvSpPr>
          <p:cNvPr id="41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BD648C-4425-4FD2-9C80-7904989BFD2D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5715000" y="63246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-457200" y="62785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" charset="0"/>
              </a:rPr>
              <a:t>F1 fun ‘Try Its’ for the whiteboard </a:t>
            </a:r>
          </a:p>
        </p:txBody>
      </p:sp>
      <p:sp>
        <p:nvSpPr>
          <p:cNvPr id="225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5F8E95-F092-4AFB-A347-E6E74270E85D}" type="slidenum">
              <a:rPr lang="en-GB" altLang="en-US" smtClean="0"/>
              <a:pPr eaLnBrk="1" hangingPunct="1"/>
              <a:t>20</a:t>
            </a:fld>
            <a:endParaRPr lang="en-GB" altLang="en-US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5" y="1676400"/>
            <a:ext cx="5728558" cy="4304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00" y="3810000"/>
            <a:ext cx="533400" cy="457200"/>
            <a:chOff x="3810000" y="3810000"/>
            <a:chExt cx="533400" cy="4572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810000"/>
              <a:ext cx="457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4191000" y="4000500"/>
              <a:ext cx="152400" cy="266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324600" y="1676400"/>
            <a:ext cx="2514600" cy="312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 lvl="0">
              <a:buNone/>
            </a:pPr>
            <a:r>
              <a:rPr lang="en-GB" sz="2400" dirty="0" smtClean="0"/>
              <a:t>The Try tab gives you:</a:t>
            </a:r>
          </a:p>
          <a:p>
            <a:pPr marL="342900" indent="-342900"/>
            <a:r>
              <a:rPr lang="en-GB" sz="2400" dirty="0" smtClean="0"/>
              <a:t>Fun, on-screen activities to encourage children to make marks on screen.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Classroom organisation</a:t>
            </a:r>
            <a:br>
              <a:rPr lang="en-GB" altLang="en-US" b="1" smtClean="0"/>
            </a:br>
            <a:r>
              <a:rPr lang="en-GB" altLang="en-US" b="1" smtClean="0"/>
              <a:t>and timing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Classroom organisation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Arrange tables so that all children can see the interactive whiteboard</a:t>
            </a:r>
          </a:p>
          <a:p>
            <a:pPr eaLnBrk="1" hangingPunct="1"/>
            <a:r>
              <a:rPr lang="en-GB" altLang="en-US" dirty="0" smtClean="0"/>
              <a:t>Each child needs:</a:t>
            </a:r>
          </a:p>
          <a:p>
            <a:pPr lvl="1" eaLnBrk="1" hangingPunct="1"/>
            <a:r>
              <a:rPr lang="en-GB" altLang="en-US" dirty="0" smtClean="0"/>
              <a:t>dry-wipe board (preferably with guidelines) and a marker pen, </a:t>
            </a:r>
            <a:r>
              <a:rPr lang="en-GB" altLang="en-US" i="1" dirty="0" smtClean="0"/>
              <a:t>or</a:t>
            </a:r>
          </a:p>
          <a:p>
            <a:pPr lvl="1" eaLnBrk="1" hangingPunct="1"/>
            <a:r>
              <a:rPr lang="en-GB" altLang="en-US" dirty="0" smtClean="0"/>
              <a:t>pencil and paper</a:t>
            </a:r>
          </a:p>
          <a:p>
            <a:pPr eaLnBrk="1" hangingPunct="1"/>
            <a:r>
              <a:rPr lang="en-GB" altLang="en-US" dirty="0" smtClean="0"/>
              <a:t>Handwriting is usually done on a horizontal or slightly sloped surface</a:t>
            </a:r>
          </a:p>
        </p:txBody>
      </p:sp>
      <p:sp>
        <p:nvSpPr>
          <p:cNvPr id="276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0ECD02-FB02-42B8-B896-E93AA666DCB2}" type="slidenum">
              <a:rPr lang="en-GB" altLang="en-US" smtClean="0"/>
              <a:pPr eaLnBrk="1" hangingPunct="1"/>
              <a:t>22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Timing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‘Little and often’ is the most effective approach</a:t>
            </a:r>
          </a:p>
          <a:p>
            <a:pPr eaLnBrk="1" hangingPunct="1"/>
            <a:r>
              <a:rPr lang="en-GB" altLang="en-US" sz="2800" smtClean="0"/>
              <a:t>The whole-class session for each unit (including warm-up): 15 minutes</a:t>
            </a:r>
          </a:p>
          <a:p>
            <a:pPr eaLnBrk="1" hangingPunct="1"/>
            <a:r>
              <a:rPr lang="en-GB" altLang="en-US" sz="2800" smtClean="0"/>
              <a:t>The independent session:15–20 minutes.</a:t>
            </a:r>
          </a:p>
          <a:p>
            <a:pPr eaLnBrk="1" hangingPunct="1"/>
            <a:r>
              <a:rPr lang="en-GB" altLang="en-US" sz="2800" smtClean="0"/>
              <a:t>Extra daily ‘practice times’ of 5–10 minutes are ideal. Use these to:</a:t>
            </a:r>
          </a:p>
          <a:p>
            <a:pPr lvl="1" eaLnBrk="1" hangingPunct="1"/>
            <a:r>
              <a:rPr lang="en-GB" altLang="en-US" sz="2400" smtClean="0"/>
              <a:t>practise the high-frequency words</a:t>
            </a:r>
          </a:p>
          <a:p>
            <a:pPr lvl="1" eaLnBrk="1" hangingPunct="1"/>
            <a:r>
              <a:rPr lang="en-GB" altLang="en-US" sz="2400" smtClean="0"/>
              <a:t>extend their pattern practice</a:t>
            </a:r>
          </a:p>
          <a:p>
            <a:pPr lvl="1" eaLnBrk="1" hangingPunct="1"/>
            <a:r>
              <a:rPr lang="en-GB" altLang="en-US" sz="2400" smtClean="0"/>
              <a:t>revisit the letter pattern shown in the Practice Book</a:t>
            </a:r>
          </a:p>
        </p:txBody>
      </p:sp>
      <p:sp>
        <p:nvSpPr>
          <p:cNvPr id="2867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smtClean="0"/>
          </a:p>
        </p:txBody>
      </p:sp>
      <p:sp>
        <p:nvSpPr>
          <p:cNvPr id="286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8AE914-D86A-46AB-A4DC-A8855FF1F6D0}" type="slidenum">
              <a:rPr lang="en-GB" altLang="en-US" smtClean="0"/>
              <a:pPr eaLnBrk="1" hangingPunct="1"/>
              <a:t>23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Home-school 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 smtClean="0"/>
              <a:t>Home-school links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 take-home information sheet is provided for parents on the Penpals web pages.</a:t>
            </a:r>
          </a:p>
          <a:p>
            <a:r>
              <a:rPr lang="en-GB" altLang="en-US" dirty="0"/>
              <a:t>Penpals at Home </a:t>
            </a:r>
            <a:r>
              <a:rPr lang="en-GB" altLang="en-US" dirty="0" smtClean="0"/>
              <a:t>series supports </a:t>
            </a:r>
            <a:r>
              <a:rPr lang="en-GB" altLang="en-US" dirty="0"/>
              <a:t>the main Penpals scheme at Foundation stage.</a:t>
            </a:r>
          </a:p>
          <a:p>
            <a:pPr lvl="1"/>
            <a:r>
              <a:rPr lang="en-GB" altLang="en-US" dirty="0"/>
              <a:t>Write-in/wipe-clean pages for extra practice.</a:t>
            </a:r>
          </a:p>
          <a:p>
            <a:pPr lvl="1"/>
            <a:r>
              <a:rPr lang="en-GB" altLang="en-US" dirty="0"/>
              <a:t>Free iOS/Android app demonstrates the </a:t>
            </a:r>
            <a:r>
              <a:rPr lang="en-GB" altLang="en-US" dirty="0" smtClean="0"/>
              <a:t>letters</a:t>
            </a:r>
            <a:r>
              <a:rPr lang="en-GB" altLang="en-US" dirty="0"/>
              <a:t>.</a:t>
            </a:r>
          </a:p>
        </p:txBody>
      </p:sp>
      <p:sp>
        <p:nvSpPr>
          <p:cNvPr id="307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6050F4-360C-4DB7-9178-6567ED212B91}" type="slidenum">
              <a:rPr lang="en-GB" altLang="en-US" smtClean="0"/>
              <a:pPr eaLnBrk="1" hangingPunct="1"/>
              <a:t>25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 smtClean="0"/>
              <a:t>Differentiation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Children working individually with a Teaching Assistant may benefit from additional practice on dry-wipe boards.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Some children may benefit from revisiting materials from the previous year to revise teaching of joins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Home practice activities provide additional opportunities for differentiation. Activities in materials from earlier years may provide extra, simpler practice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Higher-achieving children can be stretched through the challenge activities provided in the write-in Workbooks and more demanding targets for control and evenness of letters.</a:t>
            </a:r>
          </a:p>
        </p:txBody>
      </p:sp>
      <p:sp>
        <p:nvSpPr>
          <p:cNvPr id="337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F58C67-F001-458B-B5C7-2957A4B04E24}" type="slidenum">
              <a:rPr lang="en-GB" altLang="en-US" smtClean="0"/>
              <a:pPr eaLnBrk="1" hangingPunct="1"/>
              <a:t>27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Assessment and</a:t>
            </a:r>
            <a:br>
              <a:rPr lang="en-GB" altLang="en-US" b="1" smtClean="0"/>
            </a:br>
            <a:r>
              <a:rPr lang="en-GB" altLang="en-US" b="1" smtClean="0"/>
              <a:t>record-keeping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err="1" smtClean="0"/>
              <a:t>Penpals</a:t>
            </a:r>
            <a:r>
              <a:rPr lang="en-GB" i="1" dirty="0" smtClean="0"/>
              <a:t> </a:t>
            </a:r>
            <a:r>
              <a:rPr lang="en-GB" dirty="0"/>
              <a:t>offers many opportunities for assessment, including: self-assessment questions and challenges throughout the practice books and workbooks; two or three assessment units in each year group and assessment ideas in the Teacher’s Books. The </a:t>
            </a:r>
            <a:r>
              <a:rPr lang="en-GB" i="1" dirty="0"/>
              <a:t>Penpals for Handwriting </a:t>
            </a:r>
            <a:r>
              <a:rPr lang="en-GB" dirty="0"/>
              <a:t>Intervention Programme also provides further information, activities and checklists.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5A720-EF0D-4C6E-89D6-E18F4DD2F343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00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7696200" cy="1008062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/>
              <a:t>Why we have chosen Penpals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GB" altLang="en-US" dirty="0" smtClean="0"/>
              <a:t>A fluent, legible style</a:t>
            </a:r>
          </a:p>
          <a:p>
            <a:pPr marL="533400" indent="-533400" eaLnBrk="1" hangingPunct="1"/>
            <a:r>
              <a:rPr lang="en-GB" altLang="en-US" dirty="0" smtClean="0"/>
              <a:t>Progression from 3</a:t>
            </a:r>
            <a:r>
              <a:rPr lang="en-GB" altLang="en-US" dirty="0"/>
              <a:t>-</a:t>
            </a:r>
            <a:r>
              <a:rPr lang="en-GB" altLang="en-US" dirty="0" smtClean="0"/>
              <a:t>11 </a:t>
            </a:r>
            <a:r>
              <a:rPr lang="en-GB" altLang="en-US" dirty="0" err="1" smtClean="0"/>
              <a:t>yrs</a:t>
            </a:r>
            <a:r>
              <a:rPr lang="en-GB" altLang="en-US" dirty="0" smtClean="0"/>
              <a:t> </a:t>
            </a:r>
          </a:p>
          <a:p>
            <a:pPr marL="533400" indent="-533400" eaLnBrk="1" hangingPunct="1"/>
            <a:r>
              <a:rPr lang="en-GB" altLang="en-US" dirty="0" smtClean="0"/>
              <a:t>5 clear developmental stages</a:t>
            </a:r>
          </a:p>
          <a:p>
            <a:pPr marL="533400" indent="-533400" eaLnBrk="1" hangingPunct="1"/>
            <a:r>
              <a:rPr lang="en-GB" altLang="en-US" dirty="0" smtClean="0"/>
              <a:t>Sensible links for application</a:t>
            </a:r>
          </a:p>
          <a:p>
            <a:pPr marL="533400" indent="-533400" eaLnBrk="1" hangingPunct="1"/>
            <a:r>
              <a:rPr lang="en-GB" altLang="en-US" dirty="0" smtClean="0"/>
              <a:t>Interactive and multisensory</a:t>
            </a:r>
          </a:p>
          <a:p>
            <a:pPr marL="533400" indent="-533400" eaLnBrk="1" hangingPunct="1"/>
            <a:r>
              <a:rPr lang="en-GB" altLang="en-US" dirty="0" smtClean="0"/>
              <a:t>Easy to use</a:t>
            </a:r>
          </a:p>
          <a:p>
            <a:pPr marL="533400" indent="-533400" eaLnBrk="1" hangingPunct="1"/>
            <a:r>
              <a:rPr lang="en-GB" altLang="en-US" dirty="0" smtClean="0"/>
              <a:t>Delivers results</a:t>
            </a:r>
            <a:endParaRPr lang="en-GB" altLang="en-US" dirty="0" smtClean="0">
              <a:solidFill>
                <a:schemeClr val="bg2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ADA2EF-A7C7-487B-8440-CD30B1E6BE3C}" type="slidenum">
              <a:rPr lang="en-GB" altLang="en-US" smtClean="0"/>
              <a:pPr eaLnBrk="1" hangingPunct="1"/>
              <a:t>3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Formative assessment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/>
              <a:t>On-going assessment gives you the chance to spot any errors or inconsistencies that are likely to impede a fast, fluent hand in the future.</a:t>
            </a:r>
            <a:endParaRPr lang="en-GB" sz="2800" dirty="0"/>
          </a:p>
          <a:p>
            <a:r>
              <a:rPr lang="en-GB" sz="2800" dirty="0"/>
              <a:t>Formative assessment opportunities are identified in every unit using key learning </a:t>
            </a:r>
            <a:r>
              <a:rPr lang="en-GB" sz="2800" dirty="0" smtClean="0"/>
              <a:t>points.</a:t>
            </a:r>
          </a:p>
          <a:p>
            <a:r>
              <a:rPr lang="en-GB" sz="2800" dirty="0" smtClean="0"/>
              <a:t>Encourage </a:t>
            </a:r>
            <a:r>
              <a:rPr lang="en-GB" sz="2800" dirty="0"/>
              <a:t>your children to understand what is meant and assessed by these points</a:t>
            </a:r>
            <a:r>
              <a:rPr lang="en-GB" sz="2800" dirty="0" smtClean="0"/>
              <a:t>.</a:t>
            </a:r>
          </a:p>
        </p:txBody>
      </p:sp>
      <p:sp>
        <p:nvSpPr>
          <p:cNvPr id="358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38AC01-F861-4E0F-B4C0-E1F6DF193106}" type="slidenum">
              <a:rPr lang="en-GB" altLang="en-US" smtClean="0"/>
              <a:pPr eaLnBrk="1" hangingPunct="1"/>
              <a:t>30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Summative assessment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4343400" cy="442595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Summative assessment opportunities are provided:</a:t>
            </a:r>
          </a:p>
          <a:p>
            <a:pPr lvl="1" eaLnBrk="1" hangingPunct="1"/>
            <a:r>
              <a:rPr lang="en-GB" altLang="en-US" dirty="0" smtClean="0"/>
              <a:t>Beginning of year</a:t>
            </a:r>
          </a:p>
          <a:p>
            <a:pPr lvl="1" eaLnBrk="1" hangingPunct="1"/>
            <a:r>
              <a:rPr lang="en-GB" altLang="en-US" dirty="0" smtClean="0"/>
              <a:t>End of term</a:t>
            </a:r>
          </a:p>
          <a:p>
            <a:pPr lvl="1" eaLnBrk="1" hangingPunct="1"/>
            <a:r>
              <a:rPr lang="en-GB" altLang="en-US" dirty="0" smtClean="0"/>
              <a:t>End of year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3686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smtClean="0"/>
          </a:p>
        </p:txBody>
      </p:sp>
      <p:sp>
        <p:nvSpPr>
          <p:cNvPr id="368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61C3CCC-0BDF-490A-8FAA-EDDBA49E1421}" type="slidenum">
              <a:rPr lang="en-GB" altLang="en-US" smtClean="0"/>
              <a:pPr eaLnBrk="1" hangingPunct="1"/>
              <a:t>31</a:t>
            </a:fld>
            <a:endParaRPr lang="en-GB" alt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468524" cy="468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Some common handwriting issues and the Penpals approach to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Links to spelling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Learning to associate the kinaesthetic handwriting movement with the visual letter pattern and the aural phonemes will help children with learning to spell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A spelling/vocabulary link is identified at the start of each unit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Foundation 1 links to phases 1 and 2 of </a:t>
            </a:r>
            <a:r>
              <a:rPr lang="en-GB" altLang="en-US" sz="2800" i="1" dirty="0" smtClean="0"/>
              <a:t>Letters and Sounds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Penpals units can be reorganised to support </a:t>
            </a:r>
            <a:r>
              <a:rPr lang="en-GB" altLang="en-US" sz="2800" i="1" dirty="0" smtClean="0"/>
              <a:t>Jolly Phonics</a:t>
            </a:r>
          </a:p>
        </p:txBody>
      </p:sp>
      <p:sp>
        <p:nvSpPr>
          <p:cNvPr id="399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29FF42-BDF8-4212-A585-04998E094319}" type="slidenum">
              <a:rPr lang="en-GB" altLang="en-US" smtClean="0"/>
              <a:pPr eaLnBrk="1" hangingPunct="1"/>
              <a:t>33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 smtClean="0"/>
              <a:t>Font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/>
              <a:t>The main font used for Penpals is </a:t>
            </a:r>
            <a:r>
              <a:rPr lang="en-GB" altLang="en-US" sz="2800" b="1" dirty="0" smtClean="0"/>
              <a:t>Sassoon Cambridge Joiner</a:t>
            </a:r>
            <a:r>
              <a:rPr lang="en-GB" altLang="en-US" sz="2800" dirty="0" smtClean="0"/>
              <a:t>.</a:t>
            </a:r>
          </a:p>
          <a:p>
            <a:pPr eaLnBrk="1" hangingPunct="1"/>
            <a:r>
              <a:rPr lang="en-GB" altLang="en-US" sz="2800" dirty="0" smtClean="0"/>
              <a:t>In Years 5 and 6, a more sloped style is introduced.</a:t>
            </a:r>
          </a:p>
          <a:p>
            <a:pPr eaLnBrk="1" hangingPunct="1"/>
            <a:r>
              <a:rPr lang="en-GB" altLang="en-US" sz="2800" dirty="0" smtClean="0"/>
              <a:t>Intended as a model, but variety is natural!</a:t>
            </a:r>
          </a:p>
          <a:p>
            <a:pPr eaLnBrk="1" hangingPunct="1"/>
            <a:r>
              <a:rPr lang="en-GB" altLang="en-US" sz="2800" dirty="0" smtClean="0"/>
              <a:t>The </a:t>
            </a:r>
            <a:r>
              <a:rPr lang="en-GB" altLang="en-US" sz="2800" i="1" dirty="0" smtClean="0"/>
              <a:t>Show Alphabet</a:t>
            </a:r>
            <a:r>
              <a:rPr lang="en-GB" altLang="en-US" sz="2800" dirty="0" smtClean="0"/>
              <a:t> section on the Interactive has animations of all letters</a:t>
            </a:r>
          </a:p>
          <a:p>
            <a:pPr eaLnBrk="1" hangingPunct="1"/>
            <a:r>
              <a:rPr lang="en-GB" altLang="en-US" sz="2800" dirty="0" smtClean="0"/>
              <a:t>Also see the Teacher’s Book introduction for clarification on individual letters</a:t>
            </a:r>
          </a:p>
        </p:txBody>
      </p:sp>
      <p:sp>
        <p:nvSpPr>
          <p:cNvPr id="409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0B6326-07D5-48EA-8E15-72A9AD879596}" type="slidenum">
              <a:rPr lang="en-GB" altLang="en-US" smtClean="0"/>
              <a:pPr eaLnBrk="1" hangingPunct="1"/>
              <a:t>34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The Show Alphabet screen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DA8E3C-D821-4F0B-8FC3-9311BA2AAA9C}" type="slidenum">
              <a:rPr lang="en-GB" altLang="en-US" smtClean="0"/>
              <a:pPr eaLnBrk="1" hangingPunct="1"/>
              <a:t>35</a:t>
            </a:fld>
            <a:endParaRPr lang="en-GB" altLang="en-US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5733164" cy="430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b="1" dirty="0" smtClean="0"/>
              <a:t>Diagonal join </a:t>
            </a:r>
            <a:r>
              <a:rPr lang="en-GB" altLang="en-US" dirty="0" smtClean="0"/>
              <a:t>(e.g.     ): this is the most common join. It starts from the final flick on the baseline (or ‘curl’ in the case of the letter   ).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Letters that come before a diagonal join are:</a:t>
            </a:r>
            <a:br>
              <a:rPr lang="en-GB" altLang="en-US" dirty="0" smtClean="0"/>
            </a:br>
            <a:r>
              <a:rPr lang="en-GB" alt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(and    in which the flick begins below the baseline).</a:t>
            </a:r>
          </a:p>
        </p:txBody>
      </p:sp>
      <p:pic>
        <p:nvPicPr>
          <p:cNvPr id="4710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66294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The two basic join types</a:t>
            </a: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184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23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4CCF01-4DFD-4C0E-9B25-8B664C90B8F6}" type="slidenum">
              <a:rPr lang="en-GB" altLang="en-US" smtClean="0"/>
              <a:pPr eaLnBrk="1" hangingPunct="1"/>
              <a:t>36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4000" b="1" smtClean="0"/>
              <a:t>Rationale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/>
              <a:t>A flexible, fluent and legible handwriting style empowers children to write with confidence and </a:t>
            </a:r>
            <a:r>
              <a:rPr lang="en-GB" altLang="en-US" sz="2400" dirty="0" smtClean="0"/>
              <a:t>creativity.</a:t>
            </a:r>
            <a:endParaRPr lang="en-GB" altLang="en-US" sz="2400" dirty="0"/>
          </a:p>
          <a:p>
            <a:pPr eaLnBrk="1" hangingPunct="1"/>
            <a:r>
              <a:rPr lang="en-GB" altLang="en-US" sz="2400" dirty="0" smtClean="0"/>
              <a:t>Handwriting should be skilfully taught with a careful progression.</a:t>
            </a:r>
          </a:p>
          <a:p>
            <a:pPr eaLnBrk="1" hangingPunct="1"/>
            <a:r>
              <a:rPr lang="en-GB" altLang="en-US" sz="2400" dirty="0" smtClean="0"/>
              <a:t>Handwriting should be practised both discretely and in the context of other learning.</a:t>
            </a:r>
          </a:p>
          <a:p>
            <a:pPr eaLnBrk="1" hangingPunct="1"/>
            <a:r>
              <a:rPr lang="en-GB" altLang="en-US" sz="2400" dirty="0" smtClean="0"/>
              <a:t>Associating handwriting movement with visual letter patterns and aural phonemes will help children learn to spell.</a:t>
            </a:r>
          </a:p>
          <a:p>
            <a:pPr eaLnBrk="1" hangingPunct="1"/>
            <a:r>
              <a:rPr lang="en-GB" altLang="en-US" sz="2400" dirty="0" smtClean="0"/>
              <a:t>It is important that all staff follow the scheme for consistency.</a:t>
            </a:r>
          </a:p>
        </p:txBody>
      </p:sp>
      <p:sp>
        <p:nvSpPr>
          <p:cNvPr id="51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FE7C03-3373-49E5-AB80-A42859EA0A91}" type="slidenum">
              <a:rPr lang="en-GB" altLang="en-US" smtClean="0"/>
              <a:pPr eaLnBrk="1" hangingPunct="1"/>
              <a:t>4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 smtClean="0"/>
              <a:t>Five developmental stages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400" i="1" dirty="0"/>
              <a:t>Penpals</a:t>
            </a:r>
            <a:r>
              <a:rPr lang="en-GB" sz="2400" dirty="0"/>
              <a:t> leads children through five distinct </a:t>
            </a:r>
            <a:r>
              <a:rPr lang="en-GB" sz="2400" dirty="0" smtClean="0"/>
              <a:t>stages:</a:t>
            </a:r>
            <a:endParaRPr lang="en-GB" altLang="en-US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Physical preparation for handwriting</a:t>
            </a:r>
            <a:br>
              <a:rPr lang="en-GB" altLang="en-US" sz="2400" dirty="0" smtClean="0"/>
            </a:br>
            <a:r>
              <a:rPr lang="en-GB" altLang="en-US" sz="2400" dirty="0" smtClean="0">
                <a:solidFill>
                  <a:schemeClr val="bg2"/>
                </a:solidFill>
              </a:rPr>
              <a:t>(Foundation / 3–5 years)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Securing correct letter formation </a:t>
            </a:r>
            <a:br>
              <a:rPr lang="en-GB" altLang="en-US" sz="2400" dirty="0" smtClean="0"/>
            </a:br>
            <a:r>
              <a:rPr lang="en-GB" altLang="en-US" sz="2400" dirty="0" smtClean="0">
                <a:solidFill>
                  <a:schemeClr val="bg2"/>
                </a:solidFill>
              </a:rPr>
              <a:t>(Key </a:t>
            </a:r>
            <a:r>
              <a:rPr lang="en-GB" altLang="en-US" sz="2400" dirty="0">
                <a:solidFill>
                  <a:schemeClr val="bg2"/>
                </a:solidFill>
              </a:rPr>
              <a:t>Stage 1/5–6 </a:t>
            </a:r>
            <a:r>
              <a:rPr lang="en-GB" altLang="en-US" sz="2400" dirty="0" smtClean="0">
                <a:solidFill>
                  <a:schemeClr val="bg2"/>
                </a:solidFill>
              </a:rPr>
              <a:t>years)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Beginning to join</a:t>
            </a:r>
            <a:br>
              <a:rPr lang="en-GB" altLang="en-US" sz="2400" dirty="0" smtClean="0"/>
            </a:br>
            <a:r>
              <a:rPr lang="en-GB" altLang="en-US" sz="2400" dirty="0">
                <a:solidFill>
                  <a:schemeClr val="bg2"/>
                </a:solidFill>
              </a:rPr>
              <a:t>(Key Stage </a:t>
            </a:r>
            <a:r>
              <a:rPr lang="en-GB" altLang="en-US" sz="2400" dirty="0" smtClean="0">
                <a:solidFill>
                  <a:schemeClr val="bg2"/>
                </a:solidFill>
              </a:rPr>
              <a:t>1/6</a:t>
            </a:r>
            <a:r>
              <a:rPr lang="en-GB" altLang="en-US" sz="2400" dirty="0">
                <a:solidFill>
                  <a:schemeClr val="bg2"/>
                </a:solidFill>
              </a:rPr>
              <a:t>–</a:t>
            </a:r>
            <a:r>
              <a:rPr lang="en-GB" altLang="en-US" sz="2400" dirty="0" smtClean="0">
                <a:solidFill>
                  <a:schemeClr val="bg2"/>
                </a:solidFill>
              </a:rPr>
              <a:t>7 </a:t>
            </a:r>
            <a:r>
              <a:rPr lang="en-GB" altLang="en-US" sz="2400" dirty="0">
                <a:solidFill>
                  <a:schemeClr val="bg2"/>
                </a:solidFill>
              </a:rPr>
              <a:t>years)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Securing the joins</a:t>
            </a:r>
            <a:br>
              <a:rPr lang="en-GB" altLang="en-US" sz="2400" dirty="0" smtClean="0"/>
            </a:br>
            <a:r>
              <a:rPr lang="en-GB" altLang="en-US" sz="2400" dirty="0" smtClean="0">
                <a:solidFill>
                  <a:schemeClr val="bg2"/>
                </a:solidFill>
              </a:rPr>
              <a:t>(Lower Key </a:t>
            </a:r>
            <a:r>
              <a:rPr lang="en-GB" altLang="en-US" sz="2400" dirty="0">
                <a:solidFill>
                  <a:schemeClr val="bg2"/>
                </a:solidFill>
              </a:rPr>
              <a:t>Stage 2/7–9 </a:t>
            </a:r>
            <a:r>
              <a:rPr lang="en-GB" altLang="en-US" sz="2400" dirty="0" smtClean="0">
                <a:solidFill>
                  <a:schemeClr val="bg2"/>
                </a:solidFill>
              </a:rPr>
              <a:t>years)</a:t>
            </a:r>
            <a:endParaRPr lang="en-GB" altLang="en-US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Speed, fluency and developing a personal style</a:t>
            </a:r>
            <a:r>
              <a:rPr lang="en-GB" altLang="en-US" sz="2400" dirty="0" smtClean="0">
                <a:solidFill>
                  <a:schemeClr val="bg2"/>
                </a:solidFill>
              </a:rPr>
              <a:t/>
            </a:r>
            <a:br>
              <a:rPr lang="en-GB" altLang="en-US" sz="2400" dirty="0" smtClean="0">
                <a:solidFill>
                  <a:schemeClr val="bg2"/>
                </a:solidFill>
              </a:rPr>
            </a:br>
            <a:r>
              <a:rPr lang="en-GB" altLang="en-US" sz="2400" dirty="0" smtClean="0">
                <a:solidFill>
                  <a:schemeClr val="bg2"/>
                </a:solidFill>
              </a:rPr>
              <a:t>(Upper Key Stage 2</a:t>
            </a:r>
            <a:r>
              <a:rPr lang="en-GB" altLang="en-US" sz="2400" dirty="0">
                <a:solidFill>
                  <a:schemeClr val="bg2"/>
                </a:solidFill>
              </a:rPr>
              <a:t>, </a:t>
            </a:r>
            <a:r>
              <a:rPr lang="en-GB" altLang="en-US" sz="2400" dirty="0" smtClean="0">
                <a:solidFill>
                  <a:schemeClr val="bg2"/>
                </a:solidFill>
              </a:rPr>
              <a:t>9–11 years)</a:t>
            </a:r>
          </a:p>
        </p:txBody>
      </p:sp>
      <p:sp>
        <p:nvSpPr>
          <p:cNvPr id="61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9DE727-CDEA-4446-928E-35D6AF9D47A8}" type="slidenum">
              <a:rPr lang="en-GB" altLang="en-US" smtClean="0"/>
              <a:pPr eaLnBrk="1" hangingPunct="1"/>
              <a:t>5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A practical approach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b="1" dirty="0" smtClean="0"/>
              <a:t>Time: </a:t>
            </a:r>
            <a:r>
              <a:rPr lang="en-GB" altLang="en-US" sz="2400" dirty="0" smtClean="0"/>
              <a:t>A focus on whole-class teaching, with key teaching points clearly identified, allows effective teaching in the time available.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b="1" dirty="0" smtClean="0"/>
              <a:t>Planning: </a:t>
            </a:r>
            <a:r>
              <a:rPr lang="en-GB" altLang="en-US" sz="2400" dirty="0" smtClean="0"/>
              <a:t>Help with long-, medium- and short-term planning.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b="1" dirty="0" smtClean="0"/>
              <a:t>Practice: </a:t>
            </a:r>
            <a:r>
              <a:rPr lang="en-GB" altLang="en-US" sz="2400" dirty="0" smtClean="0"/>
              <a:t>Practice Books for independent writing.</a:t>
            </a:r>
          </a:p>
          <a:p>
            <a:r>
              <a:rPr lang="en-GB" altLang="en-US" sz="2400" b="1" dirty="0" smtClean="0"/>
              <a:t>Assessment: </a:t>
            </a:r>
            <a:r>
              <a:rPr lang="en-GB" altLang="en-US" sz="2400" dirty="0" smtClean="0"/>
              <a:t>Self-assessment throughout, as well as specific assessment units.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b="1" dirty="0" smtClean="0"/>
              <a:t>Motivation: </a:t>
            </a:r>
            <a:r>
              <a:rPr lang="en-GB" altLang="en-US" sz="2400" dirty="0" smtClean="0"/>
              <a:t>Written with the support of handwriting experts to stimulate and motivate children.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b="1" dirty="0" smtClean="0"/>
              <a:t>Penpals Interactive: </a:t>
            </a:r>
            <a:r>
              <a:rPr lang="en-GB" altLang="en-US" sz="2400" dirty="0" smtClean="0"/>
              <a:t>Digital content enriches and extends children’s handwriting experiences.</a:t>
            </a:r>
          </a:p>
        </p:txBody>
      </p:sp>
      <p:sp>
        <p:nvSpPr>
          <p:cNvPr id="71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94D4CE-2E76-4C4A-B645-BD32674BEB98}" type="slidenum">
              <a:rPr lang="en-GB" altLang="en-US" smtClean="0"/>
              <a:pPr eaLnBrk="1" hangingPunct="1"/>
              <a:t>6</a:t>
            </a:fld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Structure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start of each Teacher’s Book includes a full scope and sequence so you can see how the children will progress throughout the scheme. Penpals is unashamedly handwriting focused but can be used alongside your phonics scheme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5A720-EF0D-4C6E-89D6-E18F4DD2F343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54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The components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Foundation 1 (ages 3-5)</a:t>
            </a:r>
          </a:p>
          <a:p>
            <a:pPr eaLnBrk="1" hangingPunct="1"/>
            <a:r>
              <a:rPr lang="en-GB" altLang="en-US" i="1" smtClean="0"/>
              <a:t>to</a:t>
            </a:r>
          </a:p>
          <a:p>
            <a:pPr eaLnBrk="1" hangingPunct="1"/>
            <a:r>
              <a:rPr lang="en-GB" altLang="en-US" smtClean="0"/>
              <a:t>Year 6 (ages 10-11)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Teacher’s Books for F1 to Y6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5181600" cy="4425950"/>
          </a:xfrm>
        </p:spPr>
        <p:txBody>
          <a:bodyPr/>
          <a:lstStyle/>
          <a:p>
            <a:r>
              <a:rPr lang="en-GB" altLang="en-US" sz="2800" dirty="0" smtClean="0"/>
              <a:t>Whole-class teaching support linked to Penpals Interactive. </a:t>
            </a:r>
          </a:p>
          <a:p>
            <a:r>
              <a:rPr lang="en-GB" altLang="en-US" sz="2800" dirty="0" smtClean="0"/>
              <a:t>Links to the use of the corresponding Practice Books and Workbooks.</a:t>
            </a:r>
          </a:p>
          <a:p>
            <a:r>
              <a:rPr lang="en-GB" altLang="en-US" sz="2800" dirty="0" smtClean="0"/>
              <a:t>Suggestions for independent and group work. </a:t>
            </a:r>
          </a:p>
          <a:p>
            <a:r>
              <a:rPr lang="en-GB" altLang="en-US" sz="2800" dirty="0" smtClean="0"/>
              <a:t>Activities and take-away suggestions for additional practice.</a:t>
            </a:r>
          </a:p>
        </p:txBody>
      </p:sp>
      <p:sp>
        <p:nvSpPr>
          <p:cNvPr id="102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3D2689-1AA8-4DCA-84A5-B2A710E58039}" type="slidenum">
              <a:rPr lang="en-GB" altLang="en-US" smtClean="0"/>
              <a:pPr eaLnBrk="1" hangingPunct="1"/>
              <a:t>9</a:t>
            </a:fld>
            <a:endParaRPr lang="en-GB" alt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74" y="1752600"/>
            <a:ext cx="3517872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rutiger LT Std 45 Light"/>
        <a:ea typeface=""/>
        <a:cs typeface="Arial"/>
      </a:majorFont>
      <a:minorFont>
        <a:latin typeface="Frutiger LT Std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1227</Words>
  <Application>Microsoft Office PowerPoint</Application>
  <PresentationFormat>On-screen Show (4:3)</PresentationFormat>
  <Paragraphs>167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1_Default Design</vt:lpstr>
      <vt:lpstr>The rationale behind  Penpals for Handwriting</vt:lpstr>
      <vt:lpstr>What is Penpals?</vt:lpstr>
      <vt:lpstr>Why we have chosen Penpals</vt:lpstr>
      <vt:lpstr>Rationale</vt:lpstr>
      <vt:lpstr>Five developmental stages</vt:lpstr>
      <vt:lpstr>A practical approach</vt:lpstr>
      <vt:lpstr>Structure</vt:lpstr>
      <vt:lpstr>The components</vt:lpstr>
      <vt:lpstr>Teacher’s Books for F1 to Y6</vt:lpstr>
      <vt:lpstr>Teacher’s Books for F1 to Y6</vt:lpstr>
      <vt:lpstr>Practice Books for Y1 to Y6</vt:lpstr>
      <vt:lpstr>Workbooks for F2 to Y6</vt:lpstr>
      <vt:lpstr>Interactive DVD-ROMs</vt:lpstr>
      <vt:lpstr>Penpals Gym</vt:lpstr>
      <vt:lpstr>Teaching</vt:lpstr>
      <vt:lpstr>Teaching</vt:lpstr>
      <vt:lpstr>Practice</vt:lpstr>
      <vt:lpstr>A note on Foundation 1</vt:lpstr>
      <vt:lpstr>PowerPoint Presentation</vt:lpstr>
      <vt:lpstr>PowerPoint Presentation</vt:lpstr>
      <vt:lpstr>Classroom organisation and timing</vt:lpstr>
      <vt:lpstr>Classroom organisation</vt:lpstr>
      <vt:lpstr>Timing</vt:lpstr>
      <vt:lpstr>Home-school links</vt:lpstr>
      <vt:lpstr>Home-school links</vt:lpstr>
      <vt:lpstr>Differentiation</vt:lpstr>
      <vt:lpstr>Differentiation</vt:lpstr>
      <vt:lpstr>Assessment and record-keeping</vt:lpstr>
      <vt:lpstr>PowerPoint Presentation</vt:lpstr>
      <vt:lpstr>Formative assessment</vt:lpstr>
      <vt:lpstr>Summative assessment</vt:lpstr>
      <vt:lpstr>Some common handwriting issues and the Penpals approach to them</vt:lpstr>
      <vt:lpstr>Links to spelling</vt:lpstr>
      <vt:lpstr>Font</vt:lpstr>
      <vt:lpstr>The Show Alphabet screen</vt:lpstr>
      <vt:lpstr>The two basic join types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 Westwood</dc:creator>
  <cp:lastModifiedBy>Sabina Williams</cp:lastModifiedBy>
  <cp:revision>95</cp:revision>
  <cp:lastPrinted>1601-01-01T00:00:00Z</cp:lastPrinted>
  <dcterms:created xsi:type="dcterms:W3CDTF">1601-01-01T00:00:00Z</dcterms:created>
  <dcterms:modified xsi:type="dcterms:W3CDTF">2016-02-29T15:28:02Z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