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Lst>
  <p:sldSz cy="6858000" cx="9144000"/>
  <p:notesSz cx="6858000" cy="9144000"/>
  <p:embeddedFontLst>
    <p:embeddedFont>
      <p:font typeface="Quicksand"/>
      <p:regular r:id="rId38"/>
      <p:bold r:id="rId39"/>
    </p:embeddedFont>
    <p:embeddedFont>
      <p:font typeface="Spectral"/>
      <p:regular r:id="rId40"/>
      <p:bold r:id="rId41"/>
      <p:italic r:id="rId42"/>
      <p:boldItalic r:id="rId4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44" roundtripDataSignature="AMtx7mhHX47nRoLhkJl6+MufmlXq3BRWW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Spectral-regular.fntdata"/><Relationship Id="rId20" Type="http://schemas.openxmlformats.org/officeDocument/2006/relationships/slide" Target="slides/slide14.xml"/><Relationship Id="rId42" Type="http://schemas.openxmlformats.org/officeDocument/2006/relationships/font" Target="fonts/Spectral-italic.fntdata"/><Relationship Id="rId41" Type="http://schemas.openxmlformats.org/officeDocument/2006/relationships/font" Target="fonts/Spectral-bold.fntdata"/><Relationship Id="rId22" Type="http://schemas.openxmlformats.org/officeDocument/2006/relationships/slide" Target="slides/slide16.xml"/><Relationship Id="rId44" Type="http://customschemas.google.com/relationships/presentationmetadata" Target="metadata"/><Relationship Id="rId21" Type="http://schemas.openxmlformats.org/officeDocument/2006/relationships/slide" Target="slides/slide15.xml"/><Relationship Id="rId43" Type="http://schemas.openxmlformats.org/officeDocument/2006/relationships/font" Target="fonts/Spectral-boldItalic.fntdata"/><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font" Target="fonts/Quicksand-bold.fntdata"/><Relationship Id="rId16" Type="http://schemas.openxmlformats.org/officeDocument/2006/relationships/slide" Target="slides/slide10.xml"/><Relationship Id="rId38" Type="http://schemas.openxmlformats.org/officeDocument/2006/relationships/font" Target="fonts/Quicksand-regular.fntdata"/><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1" name="Google Shape;161;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8" name="Google Shape;168;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6" name="Google Shape;176;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5" name="Google Shape;185;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2" name="Google Shape;192;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9" name="Google Shape;199;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6" name="Google Shape;206;p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7" name="Google Shape;207;p8: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1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4" name="Google Shape;214;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1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1" name="Google Shape;221;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2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1" name="Google Shape;231;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8" name="Google Shape;238;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g3020e838e8e_0_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8" name="Google Shape;248;g3020e838e8e_0_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g3020e838e8e_0_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5" name="Google Shape;255;g3020e838e8e_0_1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6" name="Google Shape;256;g3020e838e8e_0_1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g3020e838e8e_0_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2" name="Google Shape;262;g3020e838e8e_0_1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3" name="Google Shape;263;g3020e838e8e_0_1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1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9" name="Google Shape;269;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9" name="Google Shape;279;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2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7" name="Google Shape;287;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2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3" name="Google Shape;293;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1" name="Google Shape;301;p3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2" name="Google Shape;302;p3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2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8" name="Google Shape;308;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6" name="Google Shape;316;p2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7" name="Google Shape;317;p2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2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25" name="Google Shape;325;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1" name="Google Shape;331;p2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Sabina – discuss this slide </a:t>
            </a:r>
            <a:endParaRPr/>
          </a:p>
        </p:txBody>
      </p:sp>
      <p:sp>
        <p:nvSpPr>
          <p:cNvPr id="332" name="Google Shape;332;p29: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3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38" name="Google Shape;338;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3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4" name="Google Shape;344;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0" name="Google Shape;350;p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1" name="Google Shape;351;p9: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1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7" name="Google Shape;357;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3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64" name="Google Shape;364;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2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74" name="Google Shape;374;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3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82" name="Google Shape;382;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9" name="Google Shape;389;p3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90" name="Google Shape;390;p3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7"/>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37"/>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p:txBody>
      </p:sp>
      <p:sp>
        <p:nvSpPr>
          <p:cNvPr id="18" name="Google Shape;18;p3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3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3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8"/>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4" name="Google Shape;24;p3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3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3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7" name="Shape 27"/>
        <p:cNvGrpSpPr/>
        <p:nvPr/>
      </p:nvGrpSpPr>
      <p:grpSpPr>
        <a:xfrm>
          <a:off x="0" y="0"/>
          <a:ext cx="0" cy="0"/>
          <a:chOff x="0" y="0"/>
          <a:chExt cx="0" cy="0"/>
        </a:xfrm>
      </p:grpSpPr>
      <p:sp>
        <p:nvSpPr>
          <p:cNvPr id="28" name="Google Shape;28;p4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4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4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1" name="Shape 31"/>
        <p:cNvGrpSpPr/>
        <p:nvPr/>
      </p:nvGrpSpPr>
      <p:grpSpPr>
        <a:xfrm>
          <a:off x="0" y="0"/>
          <a:ext cx="0" cy="0"/>
          <a:chOff x="0" y="0"/>
          <a:chExt cx="0" cy="0"/>
        </a:xfrm>
      </p:grpSpPr>
      <p:sp>
        <p:nvSpPr>
          <p:cNvPr id="32" name="Google Shape;32;p3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3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3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3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6" name="Shape 36"/>
        <p:cNvGrpSpPr/>
        <p:nvPr/>
      </p:nvGrpSpPr>
      <p:grpSpPr>
        <a:xfrm>
          <a:off x="0" y="0"/>
          <a:ext cx="0" cy="0"/>
          <a:chOff x="0" y="0"/>
          <a:chExt cx="0" cy="0"/>
        </a:xfrm>
      </p:grpSpPr>
      <p:sp>
        <p:nvSpPr>
          <p:cNvPr id="37" name="Google Shape;37;p42"/>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4000"/>
              <a:buFont typeface="Calibri"/>
              <a:buNone/>
              <a:defRPr b="1"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42"/>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39" name="Google Shape;39;p4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4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4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4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43"/>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45" name="Google Shape;45;p43"/>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46" name="Google Shape;46;p4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4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4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9" name="Shape 49"/>
        <p:cNvGrpSpPr/>
        <p:nvPr/>
      </p:nvGrpSpPr>
      <p:grpSpPr>
        <a:xfrm>
          <a:off x="0" y="0"/>
          <a:ext cx="0" cy="0"/>
          <a:chOff x="0" y="0"/>
          <a:chExt cx="0" cy="0"/>
        </a:xfrm>
      </p:grpSpPr>
      <p:sp>
        <p:nvSpPr>
          <p:cNvPr id="50" name="Google Shape;50;p4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44"/>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52" name="Google Shape;52;p44"/>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53" name="Google Shape;53;p44"/>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54" name="Google Shape;54;p44"/>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55" name="Google Shape;55;p4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4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4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6"/>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46"/>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61" name="Google Shape;61;p46"/>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2" name="Google Shape;62;p4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4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4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7"/>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47"/>
          <p:cNvSpPr/>
          <p:nvPr>
            <p:ph idx="2" type="pic"/>
          </p:nvPr>
        </p:nvSpPr>
        <p:spPr>
          <a:xfrm>
            <a:off x="1792288" y="612775"/>
            <a:ext cx="5486400" cy="4114800"/>
          </a:xfrm>
          <a:prstGeom prst="rect">
            <a:avLst/>
          </a:prstGeom>
          <a:noFill/>
          <a:ln>
            <a:noFill/>
          </a:ln>
        </p:spPr>
      </p:sp>
      <p:sp>
        <p:nvSpPr>
          <p:cNvPr id="68" name="Google Shape;68;p47"/>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9" name="Google Shape;69;p4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4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4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48"/>
          <p:cNvSpPr txBox="1"/>
          <p:nvPr>
            <p:ph idx="1" type="body"/>
          </p:nvPr>
        </p:nvSpPr>
        <p:spPr>
          <a:xfrm rot="5400000">
            <a:off x="2309018" y="-251619"/>
            <a:ext cx="4525963" cy="82296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5" name="Google Shape;75;p4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4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4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9"/>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49"/>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81" name="Google Shape;81;p4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4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4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90" name="Shape 90"/>
        <p:cNvGrpSpPr/>
        <p:nvPr/>
      </p:nvGrpSpPr>
      <p:grpSpPr>
        <a:xfrm>
          <a:off x="0" y="0"/>
          <a:ext cx="0" cy="0"/>
          <a:chOff x="0" y="0"/>
          <a:chExt cx="0" cy="0"/>
        </a:xfrm>
      </p:grpSpPr>
      <p:sp>
        <p:nvSpPr>
          <p:cNvPr id="91" name="Google Shape;91;p4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92" name="Google Shape;92;p4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3" name="Google Shape;93;p4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4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5" name="Shape 95"/>
        <p:cNvGrpSpPr/>
        <p:nvPr/>
      </p:nvGrpSpPr>
      <p:grpSpPr>
        <a:xfrm>
          <a:off x="0" y="0"/>
          <a:ext cx="0" cy="0"/>
          <a:chOff x="0" y="0"/>
          <a:chExt cx="0" cy="0"/>
        </a:xfrm>
      </p:grpSpPr>
      <p:sp>
        <p:nvSpPr>
          <p:cNvPr id="96" name="Google Shape;96;p50"/>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97" name="Google Shape;97;p50"/>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p:txBody>
      </p:sp>
      <p:sp>
        <p:nvSpPr>
          <p:cNvPr id="98" name="Google Shape;98;p5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9" name="Google Shape;99;p5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0" name="Google Shape;100;p5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01" name="Shape 101"/>
        <p:cNvGrpSpPr/>
        <p:nvPr/>
      </p:nvGrpSpPr>
      <p:grpSpPr>
        <a:xfrm>
          <a:off x="0" y="0"/>
          <a:ext cx="0" cy="0"/>
          <a:chOff x="0" y="0"/>
          <a:chExt cx="0" cy="0"/>
        </a:xfrm>
      </p:grpSpPr>
      <p:sp>
        <p:nvSpPr>
          <p:cNvPr id="102" name="Google Shape;102;p5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03" name="Google Shape;103;p5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04" name="Google Shape;104;p5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5" name="Google Shape;105;p5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6" name="Google Shape;106;p5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07" name="Shape 107"/>
        <p:cNvGrpSpPr/>
        <p:nvPr/>
      </p:nvGrpSpPr>
      <p:grpSpPr>
        <a:xfrm>
          <a:off x="0" y="0"/>
          <a:ext cx="0" cy="0"/>
          <a:chOff x="0" y="0"/>
          <a:chExt cx="0" cy="0"/>
        </a:xfrm>
      </p:grpSpPr>
      <p:sp>
        <p:nvSpPr>
          <p:cNvPr id="108" name="Google Shape;108;p52"/>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4000"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09" name="Google Shape;109;p52"/>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110" name="Google Shape;110;p5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1" name="Google Shape;111;p5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2" name="Google Shape;112;p5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13" name="Shape 113"/>
        <p:cNvGrpSpPr/>
        <p:nvPr/>
      </p:nvGrpSpPr>
      <p:grpSpPr>
        <a:xfrm>
          <a:off x="0" y="0"/>
          <a:ext cx="0" cy="0"/>
          <a:chOff x="0" y="0"/>
          <a:chExt cx="0" cy="0"/>
        </a:xfrm>
      </p:grpSpPr>
      <p:sp>
        <p:nvSpPr>
          <p:cNvPr id="114" name="Google Shape;114;p5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15" name="Google Shape;115;p53"/>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116" name="Google Shape;116;p53"/>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117" name="Google Shape;117;p5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8" name="Google Shape;118;p5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9" name="Google Shape;119;p5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20" name="Shape 120"/>
        <p:cNvGrpSpPr/>
        <p:nvPr/>
      </p:nvGrpSpPr>
      <p:grpSpPr>
        <a:xfrm>
          <a:off x="0" y="0"/>
          <a:ext cx="0" cy="0"/>
          <a:chOff x="0" y="0"/>
          <a:chExt cx="0" cy="0"/>
        </a:xfrm>
      </p:grpSpPr>
      <p:sp>
        <p:nvSpPr>
          <p:cNvPr id="121" name="Google Shape;121;p5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22" name="Google Shape;122;p54"/>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123" name="Google Shape;123;p54"/>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124" name="Google Shape;124;p54"/>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125" name="Google Shape;125;p54"/>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126" name="Google Shape;126;p5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7" name="Google Shape;127;p5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8" name="Google Shape;128;p5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9" name="Shape 129"/>
        <p:cNvGrpSpPr/>
        <p:nvPr/>
      </p:nvGrpSpPr>
      <p:grpSpPr>
        <a:xfrm>
          <a:off x="0" y="0"/>
          <a:ext cx="0" cy="0"/>
          <a:chOff x="0" y="0"/>
          <a:chExt cx="0" cy="0"/>
        </a:xfrm>
      </p:grpSpPr>
      <p:sp>
        <p:nvSpPr>
          <p:cNvPr id="130" name="Google Shape;130;p5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1" name="Google Shape;131;p5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2" name="Google Shape;132;p5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33" name="Shape 133"/>
        <p:cNvGrpSpPr/>
        <p:nvPr/>
      </p:nvGrpSpPr>
      <p:grpSpPr>
        <a:xfrm>
          <a:off x="0" y="0"/>
          <a:ext cx="0" cy="0"/>
          <a:chOff x="0" y="0"/>
          <a:chExt cx="0" cy="0"/>
        </a:xfrm>
      </p:grpSpPr>
      <p:sp>
        <p:nvSpPr>
          <p:cNvPr id="134" name="Google Shape;134;p56"/>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35" name="Google Shape;135;p56"/>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136" name="Google Shape;136;p56"/>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137" name="Google Shape;137;p5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8" name="Google Shape;138;p5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9" name="Google Shape;139;p5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40" name="Shape 140"/>
        <p:cNvGrpSpPr/>
        <p:nvPr/>
      </p:nvGrpSpPr>
      <p:grpSpPr>
        <a:xfrm>
          <a:off x="0" y="0"/>
          <a:ext cx="0" cy="0"/>
          <a:chOff x="0" y="0"/>
          <a:chExt cx="0" cy="0"/>
        </a:xfrm>
      </p:grpSpPr>
      <p:sp>
        <p:nvSpPr>
          <p:cNvPr id="141" name="Google Shape;141;p57"/>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42" name="Google Shape;142;p57"/>
          <p:cNvSpPr/>
          <p:nvPr>
            <p:ph idx="2" type="pic"/>
          </p:nvPr>
        </p:nvSpPr>
        <p:spPr>
          <a:xfrm>
            <a:off x="1792288" y="612775"/>
            <a:ext cx="5486400" cy="4114800"/>
          </a:xfrm>
          <a:prstGeom prst="rect">
            <a:avLst/>
          </a:prstGeom>
          <a:noFill/>
          <a:ln>
            <a:noFill/>
          </a:ln>
        </p:spPr>
      </p:sp>
      <p:sp>
        <p:nvSpPr>
          <p:cNvPr id="143" name="Google Shape;143;p57"/>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144" name="Google Shape;144;p5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5" name="Google Shape;145;p5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6" name="Google Shape;146;p5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47" name="Shape 147"/>
        <p:cNvGrpSpPr/>
        <p:nvPr/>
      </p:nvGrpSpPr>
      <p:grpSpPr>
        <a:xfrm>
          <a:off x="0" y="0"/>
          <a:ext cx="0" cy="0"/>
          <a:chOff x="0" y="0"/>
          <a:chExt cx="0" cy="0"/>
        </a:xfrm>
      </p:grpSpPr>
      <p:sp>
        <p:nvSpPr>
          <p:cNvPr id="148" name="Google Shape;148;p5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49" name="Google Shape;149;p58"/>
          <p:cNvSpPr txBox="1"/>
          <p:nvPr>
            <p:ph idx="1" type="body"/>
          </p:nvPr>
        </p:nvSpPr>
        <p:spPr>
          <a:xfrm rot="5400000">
            <a:off x="2309018" y="-251619"/>
            <a:ext cx="4525963" cy="82296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50" name="Google Shape;150;p5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1" name="Google Shape;151;p5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2" name="Google Shape;152;p5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53" name="Shape 153"/>
        <p:cNvGrpSpPr/>
        <p:nvPr/>
      </p:nvGrpSpPr>
      <p:grpSpPr>
        <a:xfrm>
          <a:off x="0" y="0"/>
          <a:ext cx="0" cy="0"/>
          <a:chOff x="0" y="0"/>
          <a:chExt cx="0" cy="0"/>
        </a:xfrm>
      </p:grpSpPr>
      <p:sp>
        <p:nvSpPr>
          <p:cNvPr id="154" name="Google Shape;154;p59"/>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55" name="Google Shape;155;p59"/>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56" name="Google Shape;156;p5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7" name="Google Shape;157;p5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8" name="Google Shape;158;p5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3.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1.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alpha val="41569"/>
          </a:schemeClr>
        </a:solidFill>
      </p:bgPr>
    </p:bg>
    <p:spTree>
      <p:nvGrpSpPr>
        <p:cNvPr id="9" name="Shape 9"/>
        <p:cNvGrpSpPr/>
        <p:nvPr/>
      </p:nvGrpSpPr>
      <p:grpSpPr>
        <a:xfrm>
          <a:off x="0" y="0"/>
          <a:ext cx="0" cy="0"/>
          <a:chOff x="0" y="0"/>
          <a:chExt cx="0" cy="0"/>
        </a:xfrm>
      </p:grpSpPr>
      <p:sp>
        <p:nvSpPr>
          <p:cNvPr id="10" name="Google Shape;10;p3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lnSpc>
                <a:spcPct val="100000"/>
              </a:lnSpc>
              <a:spcBef>
                <a:spcPts val="0"/>
              </a:spcBef>
              <a:spcAft>
                <a:spcPts val="0"/>
              </a:spcAft>
              <a:buClr>
                <a:schemeClr val="dk1"/>
              </a:buClr>
              <a:buSzPts val="4400"/>
              <a:buFont typeface="Spectral"/>
              <a:buNone/>
              <a:defRPr b="0" i="0" sz="4400" u="none" cap="none" strike="noStrike">
                <a:solidFill>
                  <a:schemeClr val="dk1"/>
                </a:solidFill>
                <a:latin typeface="Spectral"/>
                <a:ea typeface="Spectral"/>
                <a:cs typeface="Spectral"/>
                <a:sym typeface="Spectr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36"/>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lnSpc>
                <a:spcPct val="100000"/>
              </a:lnSpc>
              <a:spcBef>
                <a:spcPts val="640"/>
              </a:spcBef>
              <a:spcAft>
                <a:spcPts val="0"/>
              </a:spcAft>
              <a:buClr>
                <a:schemeClr val="dk1"/>
              </a:buClr>
              <a:buSzPts val="3200"/>
              <a:buFont typeface="Spectral"/>
              <a:buChar char="•"/>
              <a:defRPr b="0" i="0" sz="3200" u="none" cap="none" strike="noStrike">
                <a:solidFill>
                  <a:schemeClr val="dk1"/>
                </a:solidFill>
                <a:latin typeface="Spectral"/>
                <a:ea typeface="Spectral"/>
                <a:cs typeface="Spectral"/>
                <a:sym typeface="Spectral"/>
              </a:defRPr>
            </a:lvl1pPr>
            <a:lvl2pPr indent="-406400" lvl="1" marL="914400" marR="0" rtl="0" algn="l">
              <a:lnSpc>
                <a:spcPct val="100000"/>
              </a:lnSpc>
              <a:spcBef>
                <a:spcPts val="560"/>
              </a:spcBef>
              <a:spcAft>
                <a:spcPts val="0"/>
              </a:spcAft>
              <a:buClr>
                <a:schemeClr val="dk1"/>
              </a:buClr>
              <a:buSzPts val="2800"/>
              <a:buFont typeface="Spectral"/>
              <a:buChar char="–"/>
              <a:defRPr b="0" i="0" sz="2800" u="none" cap="none" strike="noStrike">
                <a:solidFill>
                  <a:schemeClr val="dk1"/>
                </a:solidFill>
                <a:latin typeface="Spectral"/>
                <a:ea typeface="Spectral"/>
                <a:cs typeface="Spectral"/>
                <a:sym typeface="Spectral"/>
              </a:defRPr>
            </a:lvl2pPr>
            <a:lvl3pPr indent="-381000" lvl="2" marL="1371600" marR="0" rtl="0" algn="l">
              <a:lnSpc>
                <a:spcPct val="100000"/>
              </a:lnSpc>
              <a:spcBef>
                <a:spcPts val="480"/>
              </a:spcBef>
              <a:spcAft>
                <a:spcPts val="0"/>
              </a:spcAft>
              <a:buClr>
                <a:schemeClr val="dk1"/>
              </a:buClr>
              <a:buSzPts val="2400"/>
              <a:buFont typeface="Spectral"/>
              <a:buChar char="•"/>
              <a:defRPr b="0" i="0" sz="2400" u="none" cap="none" strike="noStrike">
                <a:solidFill>
                  <a:schemeClr val="dk1"/>
                </a:solidFill>
                <a:latin typeface="Spectral"/>
                <a:ea typeface="Spectral"/>
                <a:cs typeface="Spectral"/>
                <a:sym typeface="Spectral"/>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3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3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3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1569"/>
          </a:srgbClr>
        </a:solidFill>
      </p:bgPr>
    </p:bg>
    <p:spTree>
      <p:nvGrpSpPr>
        <p:cNvPr id="84" name="Shape 84"/>
        <p:cNvGrpSpPr/>
        <p:nvPr/>
      </p:nvGrpSpPr>
      <p:grpSpPr>
        <a:xfrm>
          <a:off x="0" y="0"/>
          <a:ext cx="0" cy="0"/>
          <a:chOff x="0" y="0"/>
          <a:chExt cx="0" cy="0"/>
        </a:xfrm>
      </p:grpSpPr>
      <p:sp>
        <p:nvSpPr>
          <p:cNvPr id="85" name="Google Shape;85;p4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86" name="Google Shape;86;p40"/>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7" name="Google Shape;87;p4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98989"/>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8" name="Google Shape;88;p4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9" name="Google Shape;89;p4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5.png"/><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9.png"/><Relationship Id="rId4" Type="http://schemas.openxmlformats.org/officeDocument/2006/relationships/image" Target="../media/image4.png"/><Relationship Id="rId5" Type="http://schemas.openxmlformats.org/officeDocument/2006/relationships/image" Target="../media/image2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8.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1.png"/><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6.png"/><Relationship Id="rId4" Type="http://schemas.openxmlformats.org/officeDocument/2006/relationships/image" Target="../media/image3.png"/><Relationship Id="rId5"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 Id="rId3" Type="http://schemas.openxmlformats.org/officeDocument/2006/relationships/image" Target="../media/image17.png"/><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2.xml"/><Relationship Id="rId3" Type="http://schemas.openxmlformats.org/officeDocument/2006/relationships/image" Target="../media/image1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3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5.xml"/><Relationship Id="rId3" Type="http://schemas.openxmlformats.org/officeDocument/2006/relationships/hyperlink" Target="http://www.colorincolorado.org/article/26570"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31.jpg"/><Relationship Id="rId4" Type="http://schemas.openxmlformats.org/officeDocument/2006/relationships/image" Target="../media/image3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 Id="rId3" Type="http://schemas.openxmlformats.org/officeDocument/2006/relationships/image" Target="../media/image3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 Id="rId3" Type="http://schemas.openxmlformats.org/officeDocument/2006/relationships/image" Target="../media/image2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 Id="rId3"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1"/>
          <p:cNvSpPr txBox="1"/>
          <p:nvPr>
            <p:ph type="ctrTitle"/>
          </p:nvPr>
        </p:nvSpPr>
        <p:spPr>
          <a:xfrm>
            <a:off x="685800" y="2514600"/>
            <a:ext cx="7772400" cy="1470025"/>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GB">
                <a:latin typeface="Quicksand"/>
                <a:ea typeface="Quicksand"/>
                <a:cs typeface="Quicksand"/>
                <a:sym typeface="Quicksand"/>
              </a:rPr>
              <a:t>Welcome to the Curriculum Talk for Year 5 2026 - 2027  </a:t>
            </a:r>
            <a:endParaRPr b="1">
              <a:latin typeface="Quicksand"/>
              <a:ea typeface="Quicksand"/>
              <a:cs typeface="Quicksand"/>
              <a:sym typeface="Quicksand"/>
            </a:endParaRPr>
          </a:p>
        </p:txBody>
      </p:sp>
      <p:sp>
        <p:nvSpPr>
          <p:cNvPr id="164" name="Google Shape;164;p1"/>
          <p:cNvSpPr txBox="1"/>
          <p:nvPr>
            <p:ph idx="1" type="subTitle"/>
          </p:nvPr>
        </p:nvSpPr>
        <p:spPr>
          <a:xfrm>
            <a:off x="1371600" y="4191000"/>
            <a:ext cx="6400800" cy="1752600"/>
          </a:xfrm>
          <a:prstGeom prst="rect">
            <a:avLst/>
          </a:prstGeom>
          <a:noFill/>
          <a:ln>
            <a:noFill/>
          </a:ln>
        </p:spPr>
        <p:txBody>
          <a:bodyPr anchorCtr="0" anchor="t" bIns="45700" lIns="91425" spcFirstLastPara="1" rIns="91425" wrap="square" tIns="45700">
            <a:normAutofit fontScale="70000" lnSpcReduction="20000"/>
          </a:bodyPr>
          <a:lstStyle/>
          <a:p>
            <a:pPr indent="0" lvl="0" marL="0" rtl="0" algn="ctr">
              <a:lnSpc>
                <a:spcPct val="100000"/>
              </a:lnSpc>
              <a:spcBef>
                <a:spcPts val="0"/>
              </a:spcBef>
              <a:spcAft>
                <a:spcPts val="0"/>
              </a:spcAft>
              <a:buClr>
                <a:srgbClr val="2B4937"/>
              </a:buClr>
              <a:buSzPct val="100000"/>
              <a:buNone/>
            </a:pPr>
            <a:r>
              <a:rPr lang="en-GB">
                <a:solidFill>
                  <a:srgbClr val="2B4937"/>
                </a:solidFill>
                <a:latin typeface="Quicksand"/>
                <a:ea typeface="Quicksand"/>
                <a:cs typeface="Quicksand"/>
                <a:sym typeface="Quicksand"/>
              </a:rPr>
              <a:t> </a:t>
            </a:r>
            <a:endParaRPr>
              <a:latin typeface="Quicksand"/>
              <a:ea typeface="Quicksand"/>
              <a:cs typeface="Quicksand"/>
              <a:sym typeface="Quicksand"/>
            </a:endParaRPr>
          </a:p>
          <a:p>
            <a:pPr indent="0" lvl="0" marL="0" rtl="0" algn="ctr">
              <a:lnSpc>
                <a:spcPct val="100000"/>
              </a:lnSpc>
              <a:spcBef>
                <a:spcPts val="640"/>
              </a:spcBef>
              <a:spcAft>
                <a:spcPts val="0"/>
              </a:spcAft>
              <a:buClr>
                <a:srgbClr val="2B4937"/>
              </a:buClr>
              <a:buSzPct val="100000"/>
              <a:buNone/>
            </a:pPr>
            <a:r>
              <a:rPr b="1" lang="en-GB">
                <a:solidFill>
                  <a:srgbClr val="2B4937"/>
                </a:solidFill>
                <a:latin typeface="Quicksand"/>
                <a:ea typeface="Quicksand"/>
                <a:cs typeface="Quicksand"/>
                <a:sym typeface="Quicksand"/>
              </a:rPr>
              <a:t>Mrs Okafor, Mr Marston and Mrs Feddersen-Doyle</a:t>
            </a:r>
            <a:endParaRPr b="1">
              <a:solidFill>
                <a:srgbClr val="2B4937"/>
              </a:solidFill>
              <a:latin typeface="Quicksand"/>
              <a:ea typeface="Quicksand"/>
              <a:cs typeface="Quicksand"/>
              <a:sym typeface="Quicksand"/>
            </a:endParaRPr>
          </a:p>
          <a:p>
            <a:pPr indent="0" lvl="0" marL="0" rtl="0" algn="ctr">
              <a:lnSpc>
                <a:spcPct val="100000"/>
              </a:lnSpc>
              <a:spcBef>
                <a:spcPts val="640"/>
              </a:spcBef>
              <a:spcAft>
                <a:spcPts val="0"/>
              </a:spcAft>
              <a:buClr>
                <a:srgbClr val="2B4937"/>
              </a:buClr>
              <a:buSzPct val="100000"/>
              <a:buNone/>
            </a:pPr>
            <a:r>
              <a:t/>
            </a:r>
            <a:endParaRPr b="1">
              <a:solidFill>
                <a:srgbClr val="2B4937"/>
              </a:solidFill>
              <a:latin typeface="Quicksand"/>
              <a:ea typeface="Quicksand"/>
              <a:cs typeface="Quicksand"/>
              <a:sym typeface="Quicksand"/>
            </a:endParaRPr>
          </a:p>
          <a:p>
            <a:pPr indent="0" lvl="0" marL="0" rtl="0" algn="ctr">
              <a:lnSpc>
                <a:spcPct val="100000"/>
              </a:lnSpc>
              <a:spcBef>
                <a:spcPts val="640"/>
              </a:spcBef>
              <a:spcAft>
                <a:spcPts val="0"/>
              </a:spcAft>
              <a:buClr>
                <a:srgbClr val="2B4937"/>
              </a:buClr>
              <a:buSzPct val="100000"/>
              <a:buNone/>
            </a:pPr>
            <a:r>
              <a:t/>
            </a:r>
            <a:endParaRPr b="1" i="1">
              <a:solidFill>
                <a:srgbClr val="2B4937"/>
              </a:solidFill>
              <a:latin typeface="Quicksand"/>
              <a:ea typeface="Quicksand"/>
              <a:cs typeface="Quicksand"/>
              <a:sym typeface="Quicksand"/>
            </a:endParaRPr>
          </a:p>
        </p:txBody>
      </p:sp>
      <p:pic>
        <p:nvPicPr>
          <p:cNvPr id="165" name="Google Shape;165;p1"/>
          <p:cNvPicPr preferRelativeResize="0"/>
          <p:nvPr/>
        </p:nvPicPr>
        <p:blipFill rotWithShape="1">
          <a:blip r:embed="rId3">
            <a:alphaModFix/>
          </a:blip>
          <a:srcRect b="0" l="0" r="0" t="0"/>
          <a:stretch/>
        </p:blipFill>
        <p:spPr>
          <a:xfrm>
            <a:off x="3455987" y="304800"/>
            <a:ext cx="2232031" cy="22098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GB">
                <a:latin typeface="Quicksand"/>
                <a:ea typeface="Quicksand"/>
                <a:cs typeface="Quicksand"/>
                <a:sym typeface="Quicksand"/>
              </a:rPr>
              <a:t>Mission Statement</a:t>
            </a:r>
            <a:endParaRPr b="1">
              <a:latin typeface="Quicksand"/>
              <a:ea typeface="Quicksand"/>
              <a:cs typeface="Quicksand"/>
              <a:sym typeface="Quicksand"/>
            </a:endParaRPr>
          </a:p>
        </p:txBody>
      </p:sp>
      <p:sp>
        <p:nvSpPr>
          <p:cNvPr id="171" name="Google Shape;171;p2"/>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3200"/>
              <a:buNone/>
            </a:pPr>
            <a:r>
              <a:t/>
            </a:r>
            <a:endParaRPr>
              <a:latin typeface="Quicksand"/>
              <a:ea typeface="Quicksand"/>
              <a:cs typeface="Quicksand"/>
              <a:sym typeface="Quicksand"/>
            </a:endParaRPr>
          </a:p>
          <a:p>
            <a:pPr indent="0" lvl="0" marL="0" rtl="0" algn="ctr">
              <a:lnSpc>
                <a:spcPct val="100000"/>
              </a:lnSpc>
              <a:spcBef>
                <a:spcPts val="1080"/>
              </a:spcBef>
              <a:spcAft>
                <a:spcPts val="0"/>
              </a:spcAft>
              <a:buClr>
                <a:srgbClr val="48785B"/>
              </a:buClr>
              <a:buSzPts val="5400"/>
              <a:buNone/>
            </a:pPr>
            <a:r>
              <a:rPr b="1" lang="en-GB" sz="5100">
                <a:solidFill>
                  <a:srgbClr val="48785B"/>
                </a:solidFill>
                <a:latin typeface="Quicksand"/>
                <a:ea typeface="Quicksand"/>
                <a:cs typeface="Quicksand"/>
                <a:sym typeface="Quicksand"/>
              </a:rPr>
              <a:t>Learning our faith</a:t>
            </a:r>
            <a:endParaRPr sz="2900">
              <a:latin typeface="Quicksand"/>
              <a:ea typeface="Quicksand"/>
              <a:cs typeface="Quicksand"/>
              <a:sym typeface="Quicksand"/>
            </a:endParaRPr>
          </a:p>
          <a:p>
            <a:pPr indent="0" lvl="0" marL="0" rtl="0" algn="ctr">
              <a:lnSpc>
                <a:spcPct val="100000"/>
              </a:lnSpc>
              <a:spcBef>
                <a:spcPts val="1080"/>
              </a:spcBef>
              <a:spcAft>
                <a:spcPts val="0"/>
              </a:spcAft>
              <a:buClr>
                <a:srgbClr val="48785B"/>
              </a:buClr>
              <a:buSzPts val="5400"/>
              <a:buNone/>
            </a:pPr>
            <a:r>
              <a:rPr b="1" lang="en-GB" sz="5100">
                <a:solidFill>
                  <a:srgbClr val="48785B"/>
                </a:solidFill>
                <a:latin typeface="Quicksand"/>
                <a:ea typeface="Quicksand"/>
                <a:cs typeface="Quicksand"/>
                <a:sym typeface="Quicksand"/>
              </a:rPr>
              <a:t>Living our faith</a:t>
            </a:r>
            <a:endParaRPr sz="2900">
              <a:latin typeface="Quicksand"/>
              <a:ea typeface="Quicksand"/>
              <a:cs typeface="Quicksand"/>
              <a:sym typeface="Quicksand"/>
            </a:endParaRPr>
          </a:p>
          <a:p>
            <a:pPr indent="0" lvl="0" marL="0" rtl="0" algn="ctr">
              <a:lnSpc>
                <a:spcPct val="100000"/>
              </a:lnSpc>
              <a:spcBef>
                <a:spcPts val="1080"/>
              </a:spcBef>
              <a:spcAft>
                <a:spcPts val="0"/>
              </a:spcAft>
              <a:buClr>
                <a:srgbClr val="48785B"/>
              </a:buClr>
              <a:buSzPts val="5400"/>
              <a:buNone/>
            </a:pPr>
            <a:r>
              <a:rPr b="1" lang="en-GB" sz="5100">
                <a:solidFill>
                  <a:srgbClr val="48785B"/>
                </a:solidFill>
                <a:latin typeface="Quicksand"/>
                <a:ea typeface="Quicksand"/>
                <a:cs typeface="Quicksand"/>
                <a:sym typeface="Quicksand"/>
              </a:rPr>
              <a:t>Loving our faith</a:t>
            </a:r>
            <a:r>
              <a:rPr lang="en-GB" sz="5100">
                <a:solidFill>
                  <a:srgbClr val="48785B"/>
                </a:solidFill>
                <a:latin typeface="Quicksand"/>
                <a:ea typeface="Quicksand"/>
                <a:cs typeface="Quicksand"/>
                <a:sym typeface="Quicksand"/>
              </a:rPr>
              <a:t> </a:t>
            </a:r>
            <a:endParaRPr sz="2900">
              <a:latin typeface="Quicksand"/>
              <a:ea typeface="Quicksand"/>
              <a:cs typeface="Quicksand"/>
              <a:sym typeface="Quicksand"/>
            </a:endParaRPr>
          </a:p>
        </p:txBody>
      </p:sp>
      <p:pic>
        <p:nvPicPr>
          <p:cNvPr id="172" name="Google Shape;172;p2"/>
          <p:cNvPicPr preferRelativeResize="0"/>
          <p:nvPr/>
        </p:nvPicPr>
        <p:blipFill rotWithShape="1">
          <a:blip r:embed="rId3">
            <a:alphaModFix/>
          </a:blip>
          <a:srcRect b="0" l="0" r="0" t="0"/>
          <a:stretch/>
        </p:blipFill>
        <p:spPr>
          <a:xfrm>
            <a:off x="88687" y="4613588"/>
            <a:ext cx="2232031" cy="2209800"/>
          </a:xfrm>
          <a:prstGeom prst="rect">
            <a:avLst/>
          </a:prstGeom>
          <a:noFill/>
          <a:ln>
            <a:noFill/>
          </a:ln>
        </p:spPr>
      </p:pic>
      <p:pic>
        <p:nvPicPr>
          <p:cNvPr id="173" name="Google Shape;173;p2"/>
          <p:cNvPicPr preferRelativeResize="0"/>
          <p:nvPr/>
        </p:nvPicPr>
        <p:blipFill rotWithShape="1">
          <a:blip r:embed="rId3">
            <a:alphaModFix/>
          </a:blip>
          <a:srcRect b="0" l="0" r="0" t="0"/>
          <a:stretch/>
        </p:blipFill>
        <p:spPr>
          <a:xfrm>
            <a:off x="6911962" y="4613588"/>
            <a:ext cx="2232031" cy="22098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3"/>
          <p:cNvSpPr txBox="1"/>
          <p:nvPr>
            <p:ph type="title"/>
          </p:nvPr>
        </p:nvSpPr>
        <p:spPr>
          <a:xfrm>
            <a:off x="457200" y="-12"/>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GB">
                <a:latin typeface="Quicksand"/>
                <a:ea typeface="Quicksand"/>
                <a:cs typeface="Quicksand"/>
                <a:sym typeface="Quicksand"/>
              </a:rPr>
              <a:t>Uniform</a:t>
            </a:r>
            <a:endParaRPr b="1">
              <a:latin typeface="Quicksand"/>
              <a:ea typeface="Quicksand"/>
              <a:cs typeface="Quicksand"/>
              <a:sym typeface="Quicksand"/>
            </a:endParaRPr>
          </a:p>
        </p:txBody>
      </p:sp>
      <p:sp>
        <p:nvSpPr>
          <p:cNvPr id="179" name="Google Shape;179;p3"/>
          <p:cNvSpPr txBox="1"/>
          <p:nvPr>
            <p:ph idx="1" type="body"/>
          </p:nvPr>
        </p:nvSpPr>
        <p:spPr>
          <a:xfrm>
            <a:off x="0" y="899650"/>
            <a:ext cx="9144000" cy="45261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2800"/>
              <a:buNone/>
            </a:pPr>
            <a:r>
              <a:rPr lang="en-GB" sz="2800">
                <a:latin typeface="Quicksand"/>
                <a:ea typeface="Quicksand"/>
                <a:cs typeface="Quicksand"/>
                <a:sym typeface="Quicksand"/>
              </a:rPr>
              <a:t>Please ensure your child is wearing the correct school uniform and please refer to the guidance on the school website for both summer and winter. </a:t>
            </a:r>
            <a:endParaRPr sz="2800">
              <a:latin typeface="Quicksand"/>
              <a:ea typeface="Quicksand"/>
              <a:cs typeface="Quicksand"/>
              <a:sym typeface="Quicksand"/>
            </a:endParaRPr>
          </a:p>
        </p:txBody>
      </p:sp>
      <p:sp>
        <p:nvSpPr>
          <p:cNvPr id="180" name="Google Shape;180;p3"/>
          <p:cNvSpPr txBox="1"/>
          <p:nvPr/>
        </p:nvSpPr>
        <p:spPr>
          <a:xfrm>
            <a:off x="0" y="2589875"/>
            <a:ext cx="4949100" cy="3927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Quicksand"/>
                <a:ea typeface="Quicksand"/>
                <a:cs typeface="Quicksand"/>
                <a:sym typeface="Quicksand"/>
              </a:rPr>
              <a:t>Boys should wear grey ankle socks only.</a:t>
            </a:r>
            <a:endParaRPr b="0" i="0" sz="18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Quicksand"/>
                <a:ea typeface="Quicksand"/>
                <a:cs typeface="Quicksand"/>
                <a:sym typeface="Quicksand"/>
              </a:rPr>
              <a:t>Girls may wear either long or ankle white socks with the summer dress, however ankle socks are not permitted with the winter uniform.</a:t>
            </a:r>
            <a:endParaRPr b="0" i="0" sz="18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Quicksand"/>
                <a:ea typeface="Quicksand"/>
                <a:cs typeface="Quicksand"/>
                <a:sym typeface="Quicksand"/>
              </a:rPr>
              <a:t>Girls should wear long white socks or green/white tights with the winter uniform. Tights should not be worn with summer dresses.</a:t>
            </a:r>
            <a:endParaRPr b="0" i="0" sz="18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1800"/>
              <a:buFont typeface="Arial"/>
              <a:buNone/>
            </a:pPr>
            <a:r>
              <a:t/>
            </a:r>
            <a:endParaRPr sz="1800">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1800"/>
              <a:buFont typeface="Arial"/>
              <a:buNone/>
            </a:pPr>
            <a:r>
              <a:rPr lang="en-GB" sz="1800">
                <a:latin typeface="Quicksand"/>
                <a:ea typeface="Quicksand"/>
                <a:cs typeface="Quicksand"/>
                <a:sym typeface="Quicksand"/>
              </a:rPr>
              <a:t>Please </a:t>
            </a:r>
            <a:r>
              <a:rPr lang="en-GB" sz="1800">
                <a:latin typeface="Quicksand"/>
                <a:ea typeface="Quicksand"/>
                <a:cs typeface="Quicksand"/>
                <a:sym typeface="Quicksand"/>
              </a:rPr>
              <a:t>ensure</a:t>
            </a:r>
            <a:r>
              <a:rPr lang="en-GB" sz="1800">
                <a:latin typeface="Quicksand"/>
                <a:ea typeface="Quicksand"/>
                <a:cs typeface="Quicksand"/>
                <a:sym typeface="Quicksand"/>
              </a:rPr>
              <a:t> that your child’s school uniform is clearly labelled.</a:t>
            </a:r>
            <a:endParaRPr sz="1800">
              <a:latin typeface="Quicksand"/>
              <a:ea typeface="Quicksand"/>
              <a:cs typeface="Quicksand"/>
              <a:sym typeface="Quicksand"/>
            </a:endParaRPr>
          </a:p>
        </p:txBody>
      </p:sp>
      <p:pic>
        <p:nvPicPr>
          <p:cNvPr id="181" name="Google Shape;181;p3"/>
          <p:cNvPicPr preferRelativeResize="0"/>
          <p:nvPr/>
        </p:nvPicPr>
        <p:blipFill>
          <a:blip r:embed="rId3">
            <a:alphaModFix/>
          </a:blip>
          <a:stretch>
            <a:fillRect/>
          </a:stretch>
        </p:blipFill>
        <p:spPr>
          <a:xfrm>
            <a:off x="5024232" y="3166994"/>
            <a:ext cx="2249575" cy="3001125"/>
          </a:xfrm>
          <a:prstGeom prst="rect">
            <a:avLst/>
          </a:prstGeom>
          <a:noFill/>
          <a:ln>
            <a:noFill/>
          </a:ln>
        </p:spPr>
      </p:pic>
      <p:pic>
        <p:nvPicPr>
          <p:cNvPr id="182" name="Google Shape;182;p3"/>
          <p:cNvPicPr preferRelativeResize="0"/>
          <p:nvPr/>
        </p:nvPicPr>
        <p:blipFill>
          <a:blip r:embed="rId4">
            <a:alphaModFix/>
          </a:blip>
          <a:stretch>
            <a:fillRect/>
          </a:stretch>
        </p:blipFill>
        <p:spPr>
          <a:xfrm>
            <a:off x="7348939" y="3166994"/>
            <a:ext cx="1685911" cy="30011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Calibri"/>
              <a:buNone/>
            </a:pPr>
            <a:r>
              <a:rPr b="1" lang="en-GB" sz="3600">
                <a:latin typeface="Quicksand"/>
                <a:ea typeface="Quicksand"/>
                <a:cs typeface="Quicksand"/>
                <a:sym typeface="Quicksand"/>
              </a:rPr>
              <a:t>Expectations for Behaviour</a:t>
            </a:r>
            <a:endParaRPr b="1" sz="3600">
              <a:latin typeface="Quicksand"/>
              <a:ea typeface="Quicksand"/>
              <a:cs typeface="Quicksand"/>
              <a:sym typeface="Quicksand"/>
            </a:endParaRPr>
          </a:p>
        </p:txBody>
      </p:sp>
      <p:sp>
        <p:nvSpPr>
          <p:cNvPr id="188" name="Google Shape;188;p5"/>
          <p:cNvSpPr txBox="1"/>
          <p:nvPr>
            <p:ph idx="1" type="body"/>
          </p:nvPr>
        </p:nvSpPr>
        <p:spPr>
          <a:xfrm>
            <a:off x="973250" y="1832450"/>
            <a:ext cx="7322100" cy="44937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220"/>
              <a:buNone/>
            </a:pPr>
            <a:r>
              <a:rPr lang="en-GB" sz="1700">
                <a:latin typeface="Quicksand"/>
                <a:ea typeface="Quicksand"/>
                <a:cs typeface="Quicksand"/>
                <a:sym typeface="Quicksand"/>
              </a:rPr>
              <a:t>We encourage all children to demonstrate a </a:t>
            </a:r>
            <a:r>
              <a:rPr b="1" lang="en-GB" sz="1700">
                <a:latin typeface="Quicksand"/>
                <a:ea typeface="Quicksand"/>
                <a:cs typeface="Quicksand"/>
                <a:sym typeface="Quicksand"/>
              </a:rPr>
              <a:t>high standard of behaviour</a:t>
            </a:r>
            <a:r>
              <a:rPr lang="en-GB" sz="1700">
                <a:latin typeface="Quicksand"/>
                <a:ea typeface="Quicksand"/>
                <a:cs typeface="Quicksand"/>
                <a:sym typeface="Quicksand"/>
              </a:rPr>
              <a:t> at all times in order to create a safe, respectful and happy learning environment.</a:t>
            </a:r>
            <a:endParaRPr sz="1700">
              <a:latin typeface="Quicksand"/>
              <a:ea typeface="Quicksand"/>
              <a:cs typeface="Quicksand"/>
              <a:sym typeface="Quicksand"/>
            </a:endParaRPr>
          </a:p>
          <a:p>
            <a:pPr indent="0" lvl="0" marL="0" rtl="0" algn="l">
              <a:lnSpc>
                <a:spcPct val="90000"/>
              </a:lnSpc>
              <a:spcBef>
                <a:spcPts val="296"/>
              </a:spcBef>
              <a:spcAft>
                <a:spcPts val="0"/>
              </a:spcAft>
              <a:buClr>
                <a:schemeClr val="dk1"/>
              </a:buClr>
              <a:buSzPts val="1480"/>
              <a:buNone/>
            </a:pPr>
            <a:r>
              <a:t/>
            </a:r>
            <a:endParaRPr sz="1700">
              <a:latin typeface="Quicksand"/>
              <a:ea typeface="Quicksand"/>
              <a:cs typeface="Quicksand"/>
              <a:sym typeface="Quicksand"/>
            </a:endParaRPr>
          </a:p>
          <a:p>
            <a:pPr indent="0" lvl="0" marL="0" rtl="0" algn="l">
              <a:lnSpc>
                <a:spcPct val="90000"/>
              </a:lnSpc>
              <a:spcBef>
                <a:spcPts val="444"/>
              </a:spcBef>
              <a:spcAft>
                <a:spcPts val="0"/>
              </a:spcAft>
              <a:buClr>
                <a:schemeClr val="dk1"/>
              </a:buClr>
              <a:buSzPts val="2220"/>
              <a:buNone/>
            </a:pPr>
            <a:r>
              <a:rPr lang="en-GB" sz="1700">
                <a:latin typeface="Quicksand"/>
                <a:ea typeface="Quicksand"/>
                <a:cs typeface="Quicksand"/>
                <a:sym typeface="Quicksand"/>
              </a:rPr>
              <a:t>Each class has participated in the process of making a set of ‘</a:t>
            </a:r>
            <a:r>
              <a:rPr b="1" lang="en-GB" sz="1700">
                <a:latin typeface="Quicksand"/>
                <a:ea typeface="Quicksand"/>
                <a:cs typeface="Quicksand"/>
                <a:sym typeface="Quicksand"/>
              </a:rPr>
              <a:t>Golden Rules</a:t>
            </a:r>
            <a:r>
              <a:rPr lang="en-GB" sz="1700">
                <a:latin typeface="Quicksand"/>
                <a:ea typeface="Quicksand"/>
                <a:cs typeface="Quicksand"/>
                <a:sym typeface="Quicksand"/>
              </a:rPr>
              <a:t>.’ The children have agreed to follow the rules as they understand that this will help their learning.</a:t>
            </a:r>
            <a:endParaRPr sz="1700">
              <a:latin typeface="Quicksand"/>
              <a:ea typeface="Quicksand"/>
              <a:cs typeface="Quicksand"/>
              <a:sym typeface="Quicksand"/>
            </a:endParaRPr>
          </a:p>
          <a:p>
            <a:pPr indent="0" lvl="0" marL="0" rtl="0" algn="l">
              <a:lnSpc>
                <a:spcPct val="90000"/>
              </a:lnSpc>
              <a:spcBef>
                <a:spcPts val="296"/>
              </a:spcBef>
              <a:spcAft>
                <a:spcPts val="0"/>
              </a:spcAft>
              <a:buClr>
                <a:schemeClr val="dk1"/>
              </a:buClr>
              <a:buSzPts val="1480"/>
              <a:buNone/>
            </a:pPr>
            <a:r>
              <a:t/>
            </a:r>
            <a:endParaRPr sz="1700">
              <a:latin typeface="Quicksand"/>
              <a:ea typeface="Quicksand"/>
              <a:cs typeface="Quicksand"/>
              <a:sym typeface="Quicksand"/>
            </a:endParaRPr>
          </a:p>
          <a:p>
            <a:pPr indent="0" lvl="0" marL="0" rtl="0" algn="l">
              <a:lnSpc>
                <a:spcPct val="90000"/>
              </a:lnSpc>
              <a:spcBef>
                <a:spcPts val="444"/>
              </a:spcBef>
              <a:spcAft>
                <a:spcPts val="0"/>
              </a:spcAft>
              <a:buClr>
                <a:schemeClr val="dk1"/>
              </a:buClr>
              <a:buSzPts val="2220"/>
              <a:buNone/>
            </a:pPr>
            <a:r>
              <a:rPr b="1" lang="en-GB" sz="1700">
                <a:latin typeface="Quicksand"/>
                <a:ea typeface="Quicksand"/>
                <a:cs typeface="Quicksand"/>
                <a:sym typeface="Quicksand"/>
              </a:rPr>
              <a:t>Respecting each other and all members of staff</a:t>
            </a:r>
            <a:r>
              <a:rPr lang="en-GB" sz="1700">
                <a:latin typeface="Quicksand"/>
                <a:ea typeface="Quicksand"/>
                <a:cs typeface="Quicksand"/>
                <a:sym typeface="Quicksand"/>
              </a:rPr>
              <a:t> is expected and reflects the ethos of our school. </a:t>
            </a:r>
            <a:endParaRPr sz="1700">
              <a:latin typeface="Quicksand"/>
              <a:ea typeface="Quicksand"/>
              <a:cs typeface="Quicksand"/>
              <a:sym typeface="Quicksand"/>
            </a:endParaRPr>
          </a:p>
          <a:p>
            <a:pPr indent="0" lvl="0" marL="0" rtl="0" algn="l">
              <a:lnSpc>
                <a:spcPct val="90000"/>
              </a:lnSpc>
              <a:spcBef>
                <a:spcPts val="444"/>
              </a:spcBef>
              <a:spcAft>
                <a:spcPts val="0"/>
              </a:spcAft>
              <a:buClr>
                <a:schemeClr val="dk1"/>
              </a:buClr>
              <a:buSzPts val="2220"/>
              <a:buNone/>
            </a:pPr>
            <a:r>
              <a:t/>
            </a:r>
            <a:endParaRPr sz="1700">
              <a:latin typeface="Quicksand"/>
              <a:ea typeface="Quicksand"/>
              <a:cs typeface="Quicksand"/>
              <a:sym typeface="Quicksand"/>
            </a:endParaRPr>
          </a:p>
          <a:p>
            <a:pPr indent="0" lvl="0" marL="0" rtl="0" algn="l">
              <a:lnSpc>
                <a:spcPct val="90000"/>
              </a:lnSpc>
              <a:spcBef>
                <a:spcPts val="444"/>
              </a:spcBef>
              <a:spcAft>
                <a:spcPts val="0"/>
              </a:spcAft>
              <a:buClr>
                <a:schemeClr val="dk1"/>
              </a:buClr>
              <a:buSzPts val="2220"/>
              <a:buNone/>
            </a:pPr>
            <a:r>
              <a:rPr lang="en-GB" sz="1700">
                <a:latin typeface="Quicksand"/>
                <a:ea typeface="Quicksand"/>
                <a:cs typeface="Quicksand"/>
                <a:sym typeface="Quicksand"/>
              </a:rPr>
              <a:t>The children are required to </a:t>
            </a:r>
            <a:r>
              <a:rPr b="1" lang="en-GB" sz="1700">
                <a:latin typeface="Quicksand"/>
                <a:ea typeface="Quicksand"/>
                <a:cs typeface="Quicksand"/>
                <a:sym typeface="Quicksand"/>
              </a:rPr>
              <a:t>listen carefully </a:t>
            </a:r>
            <a:r>
              <a:rPr lang="en-GB" sz="1700">
                <a:latin typeface="Quicksand"/>
                <a:ea typeface="Quicksand"/>
                <a:cs typeface="Quicksand"/>
                <a:sym typeface="Quicksand"/>
              </a:rPr>
              <a:t>and to develop their </a:t>
            </a:r>
            <a:r>
              <a:rPr b="1" lang="en-GB" sz="1700">
                <a:latin typeface="Quicksand"/>
                <a:ea typeface="Quicksand"/>
                <a:cs typeface="Quicksand"/>
                <a:sym typeface="Quicksand"/>
              </a:rPr>
              <a:t>self control</a:t>
            </a:r>
            <a:r>
              <a:rPr lang="en-GB" sz="1700">
                <a:latin typeface="Quicksand"/>
                <a:ea typeface="Quicksand"/>
                <a:cs typeface="Quicksand"/>
                <a:sym typeface="Quicksand"/>
              </a:rPr>
              <a:t> and </a:t>
            </a:r>
            <a:r>
              <a:rPr b="1" lang="en-GB" sz="1700">
                <a:latin typeface="Quicksand"/>
                <a:ea typeface="Quicksand"/>
                <a:cs typeface="Quicksand"/>
                <a:sym typeface="Quicksand"/>
              </a:rPr>
              <a:t>concentration</a:t>
            </a:r>
            <a:r>
              <a:rPr lang="en-GB" sz="1700">
                <a:latin typeface="Quicksand"/>
                <a:ea typeface="Quicksand"/>
                <a:cs typeface="Quicksand"/>
                <a:sym typeface="Quicksand"/>
              </a:rPr>
              <a:t> in class and on the playground. </a:t>
            </a:r>
            <a:endParaRPr sz="1700">
              <a:latin typeface="Quicksand"/>
              <a:ea typeface="Quicksand"/>
              <a:cs typeface="Quicksand"/>
              <a:sym typeface="Quicksand"/>
            </a:endParaRPr>
          </a:p>
          <a:p>
            <a:pPr indent="0" lvl="0" marL="0" rtl="0" algn="l">
              <a:lnSpc>
                <a:spcPct val="90000"/>
              </a:lnSpc>
              <a:spcBef>
                <a:spcPts val="444"/>
              </a:spcBef>
              <a:spcAft>
                <a:spcPts val="0"/>
              </a:spcAft>
              <a:buClr>
                <a:schemeClr val="dk1"/>
              </a:buClr>
              <a:buSzPts val="2220"/>
              <a:buNone/>
            </a:pPr>
            <a:r>
              <a:t/>
            </a:r>
            <a:endParaRPr sz="1700">
              <a:latin typeface="Quicksand"/>
              <a:ea typeface="Quicksand"/>
              <a:cs typeface="Quicksand"/>
              <a:sym typeface="Quicksand"/>
            </a:endParaRPr>
          </a:p>
          <a:p>
            <a:pPr indent="0" lvl="0" marL="0" rtl="0" algn="l">
              <a:lnSpc>
                <a:spcPct val="90000"/>
              </a:lnSpc>
              <a:spcBef>
                <a:spcPts val="444"/>
              </a:spcBef>
              <a:spcAft>
                <a:spcPts val="0"/>
              </a:spcAft>
              <a:buClr>
                <a:schemeClr val="dk1"/>
              </a:buClr>
              <a:buSzPts val="2220"/>
              <a:buNone/>
            </a:pPr>
            <a:r>
              <a:rPr lang="en-GB" sz="1700">
                <a:latin typeface="Quicksand"/>
                <a:ea typeface="Quicksand"/>
                <a:cs typeface="Quicksand"/>
                <a:sym typeface="Quicksand"/>
              </a:rPr>
              <a:t>Working together with parents and guardians plays a big part in establishing good relationships and standards of behaviour.</a:t>
            </a:r>
            <a:endParaRPr sz="1700">
              <a:latin typeface="Quicksand"/>
              <a:ea typeface="Quicksand"/>
              <a:cs typeface="Quicksand"/>
              <a:sym typeface="Quicksand"/>
            </a:endParaRPr>
          </a:p>
          <a:p>
            <a:pPr indent="0" lvl="0" marL="0" rtl="0" algn="l">
              <a:lnSpc>
                <a:spcPct val="90000"/>
              </a:lnSpc>
              <a:spcBef>
                <a:spcPts val="444"/>
              </a:spcBef>
              <a:spcAft>
                <a:spcPts val="0"/>
              </a:spcAft>
              <a:buClr>
                <a:schemeClr val="dk1"/>
              </a:buClr>
              <a:buSzPts val="2220"/>
              <a:buNone/>
            </a:pPr>
            <a:r>
              <a:t/>
            </a:r>
            <a:endParaRPr sz="1700">
              <a:latin typeface="Quicksand"/>
              <a:ea typeface="Quicksand"/>
              <a:cs typeface="Quicksand"/>
              <a:sym typeface="Quicksand"/>
            </a:endParaRPr>
          </a:p>
          <a:p>
            <a:pPr indent="0" lvl="0" marL="0" rtl="0" algn="l">
              <a:lnSpc>
                <a:spcPct val="90000"/>
              </a:lnSpc>
              <a:spcBef>
                <a:spcPts val="518"/>
              </a:spcBef>
              <a:spcAft>
                <a:spcPts val="0"/>
              </a:spcAft>
              <a:buClr>
                <a:schemeClr val="dk1"/>
              </a:buClr>
              <a:buSzPts val="2590"/>
              <a:buNone/>
            </a:pPr>
            <a:r>
              <a:t/>
            </a:r>
            <a:endParaRPr sz="1700">
              <a:latin typeface="Quicksand"/>
              <a:ea typeface="Quicksand"/>
              <a:cs typeface="Quicksand"/>
              <a:sym typeface="Quicksand"/>
            </a:endParaRPr>
          </a:p>
        </p:txBody>
      </p:sp>
      <p:sp>
        <p:nvSpPr>
          <p:cNvPr id="189" name="Google Shape;189;p5"/>
          <p:cNvSpPr/>
          <p:nvPr/>
        </p:nvSpPr>
        <p:spPr>
          <a:xfrm>
            <a:off x="8888475" y="654721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Calibri"/>
              <a:buNone/>
            </a:pPr>
            <a:r>
              <a:rPr b="1" lang="en-GB" sz="3600">
                <a:latin typeface="Quicksand"/>
                <a:ea typeface="Quicksand"/>
                <a:cs typeface="Quicksand"/>
                <a:sym typeface="Quicksand"/>
              </a:rPr>
              <a:t>Expectations for Behaviour</a:t>
            </a:r>
            <a:endParaRPr b="1" sz="3600">
              <a:latin typeface="Quicksand"/>
              <a:ea typeface="Quicksand"/>
              <a:cs typeface="Quicksand"/>
              <a:sym typeface="Quicksand"/>
            </a:endParaRPr>
          </a:p>
        </p:txBody>
      </p:sp>
      <p:sp>
        <p:nvSpPr>
          <p:cNvPr id="195" name="Google Shape;195;p6"/>
          <p:cNvSpPr txBox="1"/>
          <p:nvPr>
            <p:ph idx="1" type="body"/>
          </p:nvPr>
        </p:nvSpPr>
        <p:spPr>
          <a:xfrm>
            <a:off x="457200" y="1165950"/>
            <a:ext cx="8229600" cy="45261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2000"/>
              <a:buNone/>
            </a:pPr>
            <a:r>
              <a:rPr b="1" lang="en-GB" sz="2000" u="sng">
                <a:latin typeface="Quicksand"/>
                <a:ea typeface="Quicksand"/>
                <a:cs typeface="Quicksand"/>
                <a:sym typeface="Quicksand"/>
              </a:rPr>
              <a:t>Epraise</a:t>
            </a:r>
            <a:endParaRPr b="1" sz="2000" u="sng">
              <a:latin typeface="Quicksand"/>
              <a:ea typeface="Quicksand"/>
              <a:cs typeface="Quicksand"/>
              <a:sym typeface="Quicksand"/>
            </a:endParaRPr>
          </a:p>
          <a:p>
            <a:pPr indent="0" lvl="0" marL="0" rtl="0" algn="l">
              <a:lnSpc>
                <a:spcPct val="100000"/>
              </a:lnSpc>
              <a:spcBef>
                <a:spcPts val="400"/>
              </a:spcBef>
              <a:spcAft>
                <a:spcPts val="0"/>
              </a:spcAft>
              <a:buClr>
                <a:schemeClr val="dk1"/>
              </a:buClr>
              <a:buSzPts val="2000"/>
              <a:buNone/>
            </a:pPr>
            <a:r>
              <a:rPr lang="en-GB" sz="2000">
                <a:latin typeface="Quicksand"/>
                <a:ea typeface="Quicksand"/>
                <a:cs typeface="Quicksand"/>
                <a:sym typeface="Quicksand"/>
              </a:rPr>
              <a:t>We use an online school rewards system designed to motivate students to work harder, attend more and behave better.</a:t>
            </a:r>
            <a:endParaRPr sz="2000">
              <a:latin typeface="Quicksand"/>
              <a:ea typeface="Quicksand"/>
              <a:cs typeface="Quicksand"/>
              <a:sym typeface="Quicksand"/>
            </a:endParaRPr>
          </a:p>
          <a:p>
            <a:pPr indent="0" lvl="0" marL="0" rtl="0" algn="l">
              <a:lnSpc>
                <a:spcPct val="100000"/>
              </a:lnSpc>
              <a:spcBef>
                <a:spcPts val="400"/>
              </a:spcBef>
              <a:spcAft>
                <a:spcPts val="0"/>
              </a:spcAft>
              <a:buClr>
                <a:schemeClr val="dk1"/>
              </a:buClr>
              <a:buSzPts val="2000"/>
              <a:buNone/>
            </a:pPr>
            <a:r>
              <a:rPr lang="en-GB" sz="2000">
                <a:latin typeface="Quicksand"/>
                <a:ea typeface="Quicksand"/>
                <a:cs typeface="Quicksand"/>
                <a:sym typeface="Quicksand"/>
              </a:rPr>
              <a:t>Our house points, demerits and detentions are recorded electronically and when the children accumulate their house points, they can redeem them for rewards. In addition to earning house points as a team, this new system recognises the efforts of individuals – the so-called ‘silent achievers’.</a:t>
            </a:r>
            <a:r>
              <a:rPr b="1" lang="en-GB" sz="2000">
                <a:latin typeface="Quicksand"/>
                <a:ea typeface="Quicksand"/>
                <a:cs typeface="Quicksand"/>
                <a:sym typeface="Quicksand"/>
              </a:rPr>
              <a:t> </a:t>
            </a:r>
            <a:endParaRPr b="1" sz="2000">
              <a:latin typeface="Quicksand"/>
              <a:ea typeface="Quicksand"/>
              <a:cs typeface="Quicksand"/>
              <a:sym typeface="Quicksand"/>
            </a:endParaRPr>
          </a:p>
          <a:p>
            <a:pPr indent="0" lvl="0" marL="0" rtl="0" algn="l">
              <a:lnSpc>
                <a:spcPct val="100000"/>
              </a:lnSpc>
              <a:spcBef>
                <a:spcPts val="400"/>
              </a:spcBef>
              <a:spcAft>
                <a:spcPts val="0"/>
              </a:spcAft>
              <a:buClr>
                <a:schemeClr val="dk1"/>
              </a:buClr>
              <a:buSzPts val="2000"/>
              <a:buNone/>
            </a:pPr>
            <a:r>
              <a:t/>
            </a:r>
            <a:endParaRPr b="1" sz="2000">
              <a:latin typeface="Quicksand"/>
              <a:ea typeface="Quicksand"/>
              <a:cs typeface="Quicksand"/>
              <a:sym typeface="Quicksand"/>
            </a:endParaRPr>
          </a:p>
          <a:p>
            <a:pPr indent="0" lvl="0" marL="0" rtl="0" algn="l">
              <a:lnSpc>
                <a:spcPct val="100000"/>
              </a:lnSpc>
              <a:spcBef>
                <a:spcPts val="400"/>
              </a:spcBef>
              <a:spcAft>
                <a:spcPts val="0"/>
              </a:spcAft>
              <a:buClr>
                <a:schemeClr val="dk1"/>
              </a:buClr>
              <a:buSzPts val="2000"/>
              <a:buNone/>
            </a:pPr>
            <a:r>
              <a:rPr b="1" lang="en-GB" sz="2000">
                <a:latin typeface="Quicksand"/>
                <a:ea typeface="Quicksand"/>
                <a:cs typeface="Quicksand"/>
                <a:sym typeface="Quicksand"/>
              </a:rPr>
              <a:t>House points </a:t>
            </a:r>
            <a:r>
              <a:rPr lang="en-GB" sz="2000">
                <a:latin typeface="Quicksand"/>
                <a:ea typeface="Quicksand"/>
                <a:cs typeface="Quicksand"/>
                <a:sym typeface="Quicksand"/>
              </a:rPr>
              <a:t>are awarded to children </a:t>
            </a:r>
            <a:endParaRPr sz="2000">
              <a:latin typeface="Quicksand"/>
              <a:ea typeface="Quicksand"/>
              <a:cs typeface="Quicksand"/>
              <a:sym typeface="Quicksand"/>
            </a:endParaRPr>
          </a:p>
          <a:p>
            <a:pPr indent="0" lvl="0" marL="0" rtl="0" algn="l">
              <a:lnSpc>
                <a:spcPct val="100000"/>
              </a:lnSpc>
              <a:spcBef>
                <a:spcPts val="400"/>
              </a:spcBef>
              <a:spcAft>
                <a:spcPts val="0"/>
              </a:spcAft>
              <a:buClr>
                <a:schemeClr val="dk1"/>
              </a:buClr>
              <a:buSzPts val="2000"/>
              <a:buNone/>
            </a:pPr>
            <a:r>
              <a:rPr lang="en-GB" sz="2000">
                <a:latin typeface="Quicksand"/>
                <a:ea typeface="Quicksand"/>
                <a:cs typeface="Quicksand"/>
                <a:sym typeface="Quicksand"/>
              </a:rPr>
              <a:t>for the following contributions to their</a:t>
            </a:r>
            <a:endParaRPr sz="2000">
              <a:latin typeface="Quicksand"/>
              <a:ea typeface="Quicksand"/>
              <a:cs typeface="Quicksand"/>
              <a:sym typeface="Quicksand"/>
            </a:endParaRPr>
          </a:p>
          <a:p>
            <a:pPr indent="0" lvl="0" marL="0" rtl="0" algn="l">
              <a:lnSpc>
                <a:spcPct val="100000"/>
              </a:lnSpc>
              <a:spcBef>
                <a:spcPts val="400"/>
              </a:spcBef>
              <a:spcAft>
                <a:spcPts val="0"/>
              </a:spcAft>
              <a:buClr>
                <a:schemeClr val="dk1"/>
              </a:buClr>
              <a:buSzPts val="2000"/>
              <a:buNone/>
            </a:pPr>
            <a:r>
              <a:rPr lang="en-GB" sz="2000">
                <a:latin typeface="Quicksand"/>
                <a:ea typeface="Quicksand"/>
                <a:cs typeface="Quicksand"/>
                <a:sym typeface="Quicksand"/>
              </a:rPr>
              <a:t>learning and the school environment:</a:t>
            </a:r>
            <a:endParaRPr sz="2000">
              <a:latin typeface="Arial"/>
              <a:ea typeface="Arial"/>
              <a:cs typeface="Arial"/>
              <a:sym typeface="Arial"/>
            </a:endParaRPr>
          </a:p>
        </p:txBody>
      </p:sp>
      <p:pic>
        <p:nvPicPr>
          <p:cNvPr descr="Screen Clipping" id="196" name="Google Shape;196;p6"/>
          <p:cNvPicPr preferRelativeResize="0"/>
          <p:nvPr/>
        </p:nvPicPr>
        <p:blipFill rotWithShape="1">
          <a:blip r:embed="rId3">
            <a:alphaModFix/>
          </a:blip>
          <a:srcRect b="0" l="0" r="0" t="0"/>
          <a:stretch/>
        </p:blipFill>
        <p:spPr>
          <a:xfrm>
            <a:off x="5955850" y="3638825"/>
            <a:ext cx="3188150" cy="32191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GB" sz="4100">
                <a:latin typeface="Quicksand"/>
                <a:ea typeface="Quicksand"/>
                <a:cs typeface="Quicksand"/>
                <a:sym typeface="Quicksand"/>
              </a:rPr>
              <a:t>Expectations for Behaviour</a:t>
            </a:r>
            <a:endParaRPr b="1" sz="4100">
              <a:latin typeface="Quicksand"/>
              <a:ea typeface="Quicksand"/>
              <a:cs typeface="Quicksand"/>
              <a:sym typeface="Quicksand"/>
            </a:endParaRPr>
          </a:p>
        </p:txBody>
      </p:sp>
      <p:sp>
        <p:nvSpPr>
          <p:cNvPr id="202" name="Google Shape;202;p7"/>
          <p:cNvSpPr txBox="1"/>
          <p:nvPr>
            <p:ph idx="1" type="body"/>
          </p:nvPr>
        </p:nvSpPr>
        <p:spPr>
          <a:xfrm>
            <a:off x="391175" y="2037575"/>
            <a:ext cx="5569200" cy="3781200"/>
          </a:xfrm>
          <a:prstGeom prst="rect">
            <a:avLst/>
          </a:prstGeom>
          <a:noFill/>
          <a:ln>
            <a:noFill/>
          </a:ln>
        </p:spPr>
        <p:txBody>
          <a:bodyPr anchorCtr="0" anchor="t" bIns="45700" lIns="91425" spcFirstLastPara="1" rIns="91425" wrap="square" tIns="45700">
            <a:normAutofit/>
          </a:bodyPr>
          <a:lstStyle/>
          <a:p>
            <a:pPr indent="-342900" lvl="0" marL="342900" rtl="0" algn="l">
              <a:lnSpc>
                <a:spcPct val="100000"/>
              </a:lnSpc>
              <a:spcBef>
                <a:spcPts val="0"/>
              </a:spcBef>
              <a:spcAft>
                <a:spcPts val="0"/>
              </a:spcAft>
              <a:buClr>
                <a:schemeClr val="dk1"/>
              </a:buClr>
              <a:buSzPts val="2000"/>
              <a:buFont typeface="Quicksand"/>
              <a:buChar char="•"/>
            </a:pPr>
            <a:r>
              <a:rPr lang="en-GB" sz="2000">
                <a:latin typeface="Quicksand"/>
                <a:ea typeface="Quicksand"/>
                <a:cs typeface="Quicksand"/>
                <a:sym typeface="Quicksand"/>
              </a:rPr>
              <a:t>Demerits are issued when a child fails to follow the school or class rules. They are also issued if a child doesn’t bring in a piece of homework when it’s due. </a:t>
            </a:r>
            <a:endParaRPr sz="2000">
              <a:latin typeface="Quicksand"/>
              <a:ea typeface="Quicksand"/>
              <a:cs typeface="Quicksand"/>
              <a:sym typeface="Quicksand"/>
            </a:endParaRPr>
          </a:p>
          <a:p>
            <a:pPr indent="-342900" lvl="0" marL="342900" rtl="0" algn="l">
              <a:lnSpc>
                <a:spcPct val="100000"/>
              </a:lnSpc>
              <a:spcBef>
                <a:spcPts val="400"/>
              </a:spcBef>
              <a:spcAft>
                <a:spcPts val="0"/>
              </a:spcAft>
              <a:buClr>
                <a:schemeClr val="dk1"/>
              </a:buClr>
              <a:buSzPts val="2000"/>
              <a:buFont typeface="Quicksand"/>
              <a:buChar char="•"/>
            </a:pPr>
            <a:r>
              <a:rPr lang="en-GB" sz="2000">
                <a:latin typeface="Quicksand"/>
                <a:ea typeface="Quicksand"/>
                <a:cs typeface="Quicksand"/>
                <a:sym typeface="Quicksand"/>
              </a:rPr>
              <a:t>Three demerits equal a formal detention.</a:t>
            </a:r>
            <a:endParaRPr sz="2000">
              <a:latin typeface="Quicksand"/>
              <a:ea typeface="Quicksand"/>
              <a:cs typeface="Quicksand"/>
              <a:sym typeface="Quicksand"/>
            </a:endParaRPr>
          </a:p>
          <a:p>
            <a:pPr indent="-342900" lvl="0" marL="342900" rtl="0" algn="l">
              <a:lnSpc>
                <a:spcPct val="100000"/>
              </a:lnSpc>
              <a:spcBef>
                <a:spcPts val="400"/>
              </a:spcBef>
              <a:spcAft>
                <a:spcPts val="0"/>
              </a:spcAft>
              <a:buClr>
                <a:schemeClr val="dk1"/>
              </a:buClr>
              <a:buSzPts val="2000"/>
              <a:buFont typeface="Quicksand"/>
              <a:buChar char="•"/>
            </a:pPr>
            <a:r>
              <a:rPr lang="en-GB" sz="2000">
                <a:latin typeface="Quicksand"/>
                <a:ea typeface="Quicksand"/>
                <a:cs typeface="Quicksand"/>
                <a:sym typeface="Quicksand"/>
              </a:rPr>
              <a:t>Formal detentions are recorded by the class teacher &amp; Mrs Duggan and a note will go home with the child that requires a signature from the parent/carer.</a:t>
            </a:r>
            <a:endParaRPr sz="2000">
              <a:latin typeface="Quicksand"/>
              <a:ea typeface="Quicksand"/>
              <a:cs typeface="Quicksand"/>
              <a:sym typeface="Quicksand"/>
            </a:endParaRPr>
          </a:p>
        </p:txBody>
      </p:sp>
      <p:pic>
        <p:nvPicPr>
          <p:cNvPr descr="Screen Clipping" id="203" name="Google Shape;203;p7"/>
          <p:cNvPicPr preferRelativeResize="0"/>
          <p:nvPr/>
        </p:nvPicPr>
        <p:blipFill rotWithShape="1">
          <a:blip r:embed="rId3">
            <a:alphaModFix/>
          </a:blip>
          <a:srcRect b="2900" l="0" r="0" t="0"/>
          <a:stretch/>
        </p:blipFill>
        <p:spPr>
          <a:xfrm>
            <a:off x="5960375" y="2037516"/>
            <a:ext cx="2991119" cy="37813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8"/>
          <p:cNvSpPr txBox="1"/>
          <p:nvPr>
            <p:ph type="title"/>
          </p:nvPr>
        </p:nvSpPr>
        <p:spPr>
          <a:xfrm>
            <a:off x="0" y="105850"/>
            <a:ext cx="3294900" cy="8352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GB">
                <a:latin typeface="Quicksand"/>
                <a:ea typeface="Quicksand"/>
                <a:cs typeface="Quicksand"/>
                <a:sym typeface="Quicksand"/>
              </a:rPr>
              <a:t>Timetable</a:t>
            </a:r>
            <a:endParaRPr b="1">
              <a:latin typeface="Quicksand"/>
              <a:ea typeface="Quicksand"/>
              <a:cs typeface="Quicksand"/>
              <a:sym typeface="Quicksand"/>
            </a:endParaRPr>
          </a:p>
        </p:txBody>
      </p:sp>
      <p:sp>
        <p:nvSpPr>
          <p:cNvPr id="210" name="Google Shape;210;p8"/>
          <p:cNvSpPr txBox="1"/>
          <p:nvPr/>
        </p:nvSpPr>
        <p:spPr>
          <a:xfrm>
            <a:off x="124475" y="1037175"/>
            <a:ext cx="8872500" cy="53961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GB" sz="3200">
                <a:solidFill>
                  <a:schemeClr val="dk1"/>
                </a:solidFill>
                <a:latin typeface="Quicksand"/>
                <a:ea typeface="Quicksand"/>
                <a:cs typeface="Quicksand"/>
                <a:sym typeface="Quicksand"/>
              </a:rPr>
              <a:t>English and Maths - Daily</a:t>
            </a:r>
            <a:endParaRPr sz="3200">
              <a:solidFill>
                <a:schemeClr val="dk1"/>
              </a:solidFill>
              <a:latin typeface="Quicksand"/>
              <a:ea typeface="Quicksand"/>
              <a:cs typeface="Quicksand"/>
              <a:sym typeface="Quicksand"/>
            </a:endParaRPr>
          </a:p>
          <a:p>
            <a:pPr indent="0" lvl="0" marL="0" rtl="0" algn="l">
              <a:spcBef>
                <a:spcPts val="0"/>
              </a:spcBef>
              <a:spcAft>
                <a:spcPts val="0"/>
              </a:spcAft>
              <a:buNone/>
            </a:pPr>
            <a:r>
              <a:rPr lang="en-GB" sz="3200">
                <a:solidFill>
                  <a:schemeClr val="dk1"/>
                </a:solidFill>
                <a:latin typeface="Quicksand"/>
                <a:ea typeface="Quicksand"/>
                <a:cs typeface="Quicksand"/>
                <a:sym typeface="Quicksand"/>
              </a:rPr>
              <a:t>RE - twice a week</a:t>
            </a:r>
            <a:endParaRPr sz="3200">
              <a:solidFill>
                <a:schemeClr val="dk1"/>
              </a:solidFill>
              <a:latin typeface="Quicksand"/>
              <a:ea typeface="Quicksand"/>
              <a:cs typeface="Quicksand"/>
              <a:sym typeface="Quicksand"/>
            </a:endParaRPr>
          </a:p>
          <a:p>
            <a:pPr indent="0" lvl="0" marL="0" rtl="0" algn="l">
              <a:spcBef>
                <a:spcPts val="0"/>
              </a:spcBef>
              <a:spcAft>
                <a:spcPts val="0"/>
              </a:spcAft>
              <a:buNone/>
            </a:pPr>
            <a:r>
              <a:rPr lang="en-GB" sz="3200">
                <a:solidFill>
                  <a:schemeClr val="dk1"/>
                </a:solidFill>
                <a:latin typeface="Quicksand"/>
                <a:ea typeface="Quicksand"/>
                <a:cs typeface="Quicksand"/>
                <a:sym typeface="Quicksand"/>
              </a:rPr>
              <a:t>PE - Wednesdays (PE must be worn to school)</a:t>
            </a:r>
            <a:endParaRPr sz="3200">
              <a:solidFill>
                <a:schemeClr val="dk1"/>
              </a:solidFill>
              <a:latin typeface="Quicksand"/>
              <a:ea typeface="Quicksand"/>
              <a:cs typeface="Quicksand"/>
              <a:sym typeface="Quicksand"/>
            </a:endParaRPr>
          </a:p>
          <a:p>
            <a:pPr indent="0" lvl="0" marL="0" rtl="0" algn="l">
              <a:spcBef>
                <a:spcPts val="0"/>
              </a:spcBef>
              <a:spcAft>
                <a:spcPts val="0"/>
              </a:spcAft>
              <a:buNone/>
            </a:pPr>
            <a:r>
              <a:rPr lang="en-GB" sz="3200">
                <a:solidFill>
                  <a:schemeClr val="dk1"/>
                </a:solidFill>
                <a:latin typeface="Quicksand"/>
                <a:ea typeface="Quicksand"/>
                <a:cs typeface="Quicksand"/>
                <a:sym typeface="Quicksand"/>
              </a:rPr>
              <a:t>Swimming - Fridays </a:t>
            </a:r>
            <a:endParaRPr sz="3200">
              <a:solidFill>
                <a:schemeClr val="dk1"/>
              </a:solidFill>
              <a:latin typeface="Quicksand"/>
              <a:ea typeface="Quicksand"/>
              <a:cs typeface="Quicksand"/>
              <a:sym typeface="Quicksand"/>
            </a:endParaRPr>
          </a:p>
          <a:p>
            <a:pPr indent="0" lvl="0" marL="0" rtl="0" algn="l">
              <a:spcBef>
                <a:spcPts val="0"/>
              </a:spcBef>
              <a:spcAft>
                <a:spcPts val="0"/>
              </a:spcAft>
              <a:buNone/>
            </a:pPr>
            <a:r>
              <a:rPr lang="en-GB" sz="3200">
                <a:solidFill>
                  <a:schemeClr val="dk1"/>
                </a:solidFill>
                <a:latin typeface="Quicksand"/>
                <a:ea typeface="Quicksand"/>
                <a:cs typeface="Quicksand"/>
                <a:sym typeface="Quicksand"/>
              </a:rPr>
              <a:t>Art/D&amp;T are rotated half-termly.</a:t>
            </a:r>
            <a:endParaRPr sz="3200">
              <a:solidFill>
                <a:schemeClr val="dk1"/>
              </a:solidFill>
              <a:latin typeface="Quicksand"/>
              <a:ea typeface="Quicksand"/>
              <a:cs typeface="Quicksand"/>
              <a:sym typeface="Quicksand"/>
            </a:endParaRPr>
          </a:p>
          <a:p>
            <a:pPr indent="0" lvl="0" marL="0" rtl="0" algn="l">
              <a:spcBef>
                <a:spcPts val="0"/>
              </a:spcBef>
              <a:spcAft>
                <a:spcPts val="0"/>
              </a:spcAft>
              <a:buNone/>
            </a:pPr>
            <a:r>
              <a:rPr lang="en-GB" sz="3200">
                <a:solidFill>
                  <a:schemeClr val="dk1"/>
                </a:solidFill>
                <a:latin typeface="Quicksand"/>
                <a:ea typeface="Quicksand"/>
                <a:cs typeface="Quicksand"/>
                <a:sym typeface="Quicksand"/>
              </a:rPr>
              <a:t>Spellings</a:t>
            </a:r>
            <a:endParaRPr sz="3200">
              <a:solidFill>
                <a:schemeClr val="dk1"/>
              </a:solidFill>
              <a:latin typeface="Quicksand"/>
              <a:ea typeface="Quicksand"/>
              <a:cs typeface="Quicksand"/>
              <a:sym typeface="Quicksand"/>
            </a:endParaRPr>
          </a:p>
          <a:p>
            <a:pPr indent="0" lvl="0" marL="0" rtl="0" algn="l">
              <a:spcBef>
                <a:spcPts val="0"/>
              </a:spcBef>
              <a:spcAft>
                <a:spcPts val="0"/>
              </a:spcAft>
              <a:buNone/>
            </a:pPr>
            <a:r>
              <a:rPr lang="en-GB" sz="3200">
                <a:solidFill>
                  <a:schemeClr val="dk1"/>
                </a:solidFill>
                <a:latin typeface="Quicksand"/>
                <a:ea typeface="Quicksand"/>
                <a:cs typeface="Quicksand"/>
                <a:sym typeface="Quicksand"/>
              </a:rPr>
              <a:t>History</a:t>
            </a:r>
            <a:r>
              <a:rPr lang="en-GB" sz="3200">
                <a:solidFill>
                  <a:schemeClr val="dk1"/>
                </a:solidFill>
                <a:latin typeface="Quicksand"/>
                <a:ea typeface="Quicksand"/>
                <a:cs typeface="Quicksand"/>
                <a:sym typeface="Quicksand"/>
              </a:rPr>
              <a:t>/Geography </a:t>
            </a:r>
            <a:r>
              <a:rPr lang="en-GB" sz="3200">
                <a:solidFill>
                  <a:schemeClr val="dk1"/>
                </a:solidFill>
                <a:latin typeface="Quicksand"/>
                <a:ea typeface="Quicksand"/>
                <a:cs typeface="Quicksand"/>
                <a:sym typeface="Quicksand"/>
              </a:rPr>
              <a:t>are rotated half-termly.</a:t>
            </a:r>
            <a:endParaRPr sz="3200">
              <a:solidFill>
                <a:schemeClr val="dk1"/>
              </a:solidFill>
              <a:latin typeface="Quicksand"/>
              <a:ea typeface="Quicksand"/>
              <a:cs typeface="Quicksand"/>
              <a:sym typeface="Quicksand"/>
            </a:endParaRPr>
          </a:p>
          <a:p>
            <a:pPr indent="0" lvl="0" marL="0" rtl="0" algn="l">
              <a:spcBef>
                <a:spcPts val="0"/>
              </a:spcBef>
              <a:spcAft>
                <a:spcPts val="0"/>
              </a:spcAft>
              <a:buNone/>
            </a:pPr>
            <a:r>
              <a:rPr lang="en-GB" sz="3200">
                <a:solidFill>
                  <a:schemeClr val="dk1"/>
                </a:solidFill>
                <a:latin typeface="Quicksand"/>
                <a:ea typeface="Quicksand"/>
                <a:cs typeface="Quicksand"/>
                <a:sym typeface="Quicksand"/>
              </a:rPr>
              <a:t>Computing</a:t>
            </a:r>
            <a:endParaRPr sz="3200">
              <a:solidFill>
                <a:schemeClr val="dk1"/>
              </a:solidFill>
              <a:latin typeface="Quicksand"/>
              <a:ea typeface="Quicksand"/>
              <a:cs typeface="Quicksand"/>
              <a:sym typeface="Quicksand"/>
            </a:endParaRPr>
          </a:p>
          <a:p>
            <a:pPr indent="0" lvl="0" marL="0" rtl="0" algn="l">
              <a:spcBef>
                <a:spcPts val="0"/>
              </a:spcBef>
              <a:spcAft>
                <a:spcPts val="0"/>
              </a:spcAft>
              <a:buNone/>
            </a:pPr>
            <a:r>
              <a:rPr lang="en-GB" sz="3200">
                <a:solidFill>
                  <a:schemeClr val="dk1"/>
                </a:solidFill>
                <a:latin typeface="Quicksand"/>
                <a:ea typeface="Quicksand"/>
                <a:cs typeface="Quicksand"/>
                <a:sym typeface="Quicksand"/>
              </a:rPr>
              <a:t>Science</a:t>
            </a:r>
            <a:endParaRPr sz="3200">
              <a:solidFill>
                <a:schemeClr val="dk1"/>
              </a:solidFill>
              <a:latin typeface="Quicksand"/>
              <a:ea typeface="Quicksand"/>
              <a:cs typeface="Quicksand"/>
              <a:sym typeface="Quicksand"/>
            </a:endParaRPr>
          </a:p>
          <a:p>
            <a:pPr indent="0" lvl="0" marL="0" rtl="0" algn="l">
              <a:spcBef>
                <a:spcPts val="0"/>
              </a:spcBef>
              <a:spcAft>
                <a:spcPts val="0"/>
              </a:spcAft>
              <a:buNone/>
            </a:pPr>
            <a:r>
              <a:rPr lang="en-GB" sz="3200">
                <a:solidFill>
                  <a:schemeClr val="dk1"/>
                </a:solidFill>
                <a:latin typeface="Quicksand"/>
                <a:ea typeface="Quicksand"/>
                <a:cs typeface="Quicksand"/>
                <a:sym typeface="Quicksand"/>
              </a:rPr>
              <a:t>Music</a:t>
            </a:r>
            <a:endParaRPr sz="3200">
              <a:solidFill>
                <a:schemeClr val="dk1"/>
              </a:solidFill>
              <a:latin typeface="Quicksand"/>
              <a:ea typeface="Quicksand"/>
              <a:cs typeface="Quicksand"/>
              <a:sym typeface="Quicksand"/>
            </a:endParaRPr>
          </a:p>
          <a:p>
            <a:pPr indent="0" lvl="0" marL="0" rtl="0" algn="l">
              <a:spcBef>
                <a:spcPts val="0"/>
              </a:spcBef>
              <a:spcAft>
                <a:spcPts val="0"/>
              </a:spcAft>
              <a:buNone/>
            </a:pPr>
            <a:r>
              <a:rPr lang="en-GB" sz="3200">
                <a:solidFill>
                  <a:schemeClr val="dk1"/>
                </a:solidFill>
                <a:latin typeface="Quicksand"/>
                <a:ea typeface="Quicksand"/>
                <a:cs typeface="Quicksand"/>
                <a:sym typeface="Quicksand"/>
              </a:rPr>
              <a:t>PSHE</a:t>
            </a:r>
            <a:endParaRPr sz="3200">
              <a:solidFill>
                <a:schemeClr val="dk1"/>
              </a:solidFill>
              <a:latin typeface="Quicksand"/>
              <a:ea typeface="Quicksand"/>
              <a:cs typeface="Quicksand"/>
              <a:sym typeface="Quicksand"/>
            </a:endParaRPr>
          </a:p>
        </p:txBody>
      </p:sp>
      <p:sp>
        <p:nvSpPr>
          <p:cNvPr id="211" name="Google Shape;211;p8"/>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16"/>
          <p:cNvSpPr txBox="1"/>
          <p:nvPr>
            <p:ph type="title"/>
          </p:nvPr>
        </p:nvSpPr>
        <p:spPr>
          <a:xfrm>
            <a:off x="457200" y="274650"/>
            <a:ext cx="8229600" cy="6774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00000"/>
              <a:buFont typeface="Calibri"/>
              <a:buNone/>
            </a:pPr>
            <a:r>
              <a:rPr b="1" lang="en-GB" sz="3600">
                <a:latin typeface="Quicksand"/>
                <a:ea typeface="Quicksand"/>
                <a:cs typeface="Quicksand"/>
                <a:sym typeface="Quicksand"/>
              </a:rPr>
              <a:t>Curriculum Map</a:t>
            </a:r>
            <a:br>
              <a:rPr b="1" lang="en-GB" sz="3600">
                <a:latin typeface="Quicksand"/>
                <a:ea typeface="Quicksand"/>
                <a:cs typeface="Quicksand"/>
                <a:sym typeface="Quicksand"/>
              </a:rPr>
            </a:br>
            <a:r>
              <a:rPr lang="en-GB" sz="2160">
                <a:latin typeface="Quicksand"/>
                <a:ea typeface="Quicksand"/>
                <a:cs typeface="Quicksand"/>
                <a:sym typeface="Quicksand"/>
              </a:rPr>
              <a:t>The Curriculum Map is available on our website and is updated termly.</a:t>
            </a:r>
            <a:endParaRPr sz="2160">
              <a:latin typeface="Quicksand"/>
              <a:ea typeface="Quicksand"/>
              <a:cs typeface="Quicksand"/>
              <a:sym typeface="Quicksand"/>
            </a:endParaRPr>
          </a:p>
        </p:txBody>
      </p:sp>
      <p:pic>
        <p:nvPicPr>
          <p:cNvPr id="217" name="Google Shape;217;p16"/>
          <p:cNvPicPr preferRelativeResize="0"/>
          <p:nvPr/>
        </p:nvPicPr>
        <p:blipFill>
          <a:blip r:embed="rId3">
            <a:alphaModFix/>
          </a:blip>
          <a:stretch>
            <a:fillRect/>
          </a:stretch>
        </p:blipFill>
        <p:spPr>
          <a:xfrm>
            <a:off x="152400" y="1104450"/>
            <a:ext cx="8839200" cy="5244310"/>
          </a:xfrm>
          <a:prstGeom prst="rect">
            <a:avLst/>
          </a:prstGeom>
          <a:noFill/>
          <a:ln>
            <a:noFill/>
          </a:ln>
        </p:spPr>
      </p:pic>
      <p:sp>
        <p:nvSpPr>
          <p:cNvPr id="218" name="Google Shape;218;p16"/>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1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GB">
                <a:latin typeface="Quicksand"/>
                <a:ea typeface="Quicksand"/>
                <a:cs typeface="Quicksand"/>
                <a:sym typeface="Quicksand"/>
              </a:rPr>
              <a:t>English</a:t>
            </a:r>
            <a:endParaRPr b="1">
              <a:latin typeface="Quicksand"/>
              <a:ea typeface="Quicksand"/>
              <a:cs typeface="Quicksand"/>
              <a:sym typeface="Quicksand"/>
            </a:endParaRPr>
          </a:p>
        </p:txBody>
      </p:sp>
      <p:sp>
        <p:nvSpPr>
          <p:cNvPr id="224" name="Google Shape;224;p14"/>
          <p:cNvSpPr txBox="1"/>
          <p:nvPr>
            <p:ph idx="1" type="body"/>
          </p:nvPr>
        </p:nvSpPr>
        <p:spPr>
          <a:xfrm>
            <a:off x="123200" y="1600200"/>
            <a:ext cx="8944200" cy="4672800"/>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80000"/>
              </a:lnSpc>
              <a:spcBef>
                <a:spcPts val="0"/>
              </a:spcBef>
              <a:spcAft>
                <a:spcPts val="0"/>
              </a:spcAft>
              <a:buClr>
                <a:schemeClr val="dk1"/>
              </a:buClr>
              <a:buSzPts val="2170"/>
              <a:buNone/>
            </a:pPr>
            <a:r>
              <a:rPr lang="en-GB" sz="2170">
                <a:latin typeface="Quicksand"/>
                <a:ea typeface="Quicksand"/>
                <a:cs typeface="Quicksand"/>
                <a:sym typeface="Quicksand"/>
              </a:rPr>
              <a:t>Our English lessons are comprehensive, and we have adapted our curriculum to ensure we are reaching the needs of the children and consolidating strands from the previous year, whilst introducing the Year 5 curriculum. </a:t>
            </a:r>
            <a:endParaRPr>
              <a:latin typeface="Quicksand"/>
              <a:ea typeface="Quicksand"/>
              <a:cs typeface="Quicksand"/>
              <a:sym typeface="Quicksand"/>
            </a:endParaRPr>
          </a:p>
          <a:p>
            <a:pPr indent="0" lvl="0" marL="0" rtl="0" algn="l">
              <a:lnSpc>
                <a:spcPct val="80000"/>
              </a:lnSpc>
              <a:spcBef>
                <a:spcPts val="434"/>
              </a:spcBef>
              <a:spcAft>
                <a:spcPts val="0"/>
              </a:spcAft>
              <a:buClr>
                <a:schemeClr val="dk1"/>
              </a:buClr>
              <a:buSzPts val="2170"/>
              <a:buNone/>
            </a:pPr>
            <a:r>
              <a:rPr lang="en-GB" sz="2170">
                <a:latin typeface="Quicksand"/>
                <a:ea typeface="Quicksand"/>
                <a:cs typeface="Quicksand"/>
                <a:sym typeface="Quicksand"/>
              </a:rPr>
              <a:t>Some of the texts we will be covering this year include: </a:t>
            </a:r>
            <a:endParaRPr sz="2170">
              <a:latin typeface="Quicksand"/>
              <a:ea typeface="Quicksand"/>
              <a:cs typeface="Quicksand"/>
              <a:sym typeface="Quicksand"/>
            </a:endParaRPr>
          </a:p>
          <a:p>
            <a:pPr indent="0" lvl="0" marL="0" rtl="0" algn="l">
              <a:lnSpc>
                <a:spcPct val="80000"/>
              </a:lnSpc>
              <a:spcBef>
                <a:spcPts val="434"/>
              </a:spcBef>
              <a:spcAft>
                <a:spcPts val="0"/>
              </a:spcAft>
              <a:buClr>
                <a:schemeClr val="dk1"/>
              </a:buClr>
              <a:buSzPts val="2170"/>
              <a:buNone/>
            </a:pPr>
            <a:r>
              <a:t/>
            </a:r>
            <a:endParaRPr sz="2170">
              <a:latin typeface="Quicksand"/>
              <a:ea typeface="Quicksand"/>
              <a:cs typeface="Quicksand"/>
              <a:sym typeface="Quicksand"/>
            </a:endParaRPr>
          </a:p>
          <a:p>
            <a:pPr indent="-342900" lvl="0" marL="342900" rtl="0" algn="l">
              <a:lnSpc>
                <a:spcPct val="80000"/>
              </a:lnSpc>
              <a:spcBef>
                <a:spcPts val="434"/>
              </a:spcBef>
              <a:spcAft>
                <a:spcPts val="0"/>
              </a:spcAft>
              <a:buClr>
                <a:schemeClr val="dk1"/>
              </a:buClr>
              <a:buSzPts val="2170"/>
              <a:buFont typeface="Quicksand"/>
              <a:buChar char="•"/>
            </a:pPr>
            <a:r>
              <a:rPr lang="en-GB" sz="2170">
                <a:latin typeface="Quicksand"/>
                <a:ea typeface="Quicksand"/>
                <a:cs typeface="Quicksand"/>
                <a:sym typeface="Quicksand"/>
              </a:rPr>
              <a:t>Cloud Tea Monkeys</a:t>
            </a:r>
            <a:endParaRPr sz="2170">
              <a:latin typeface="Quicksand"/>
              <a:ea typeface="Quicksand"/>
              <a:cs typeface="Quicksand"/>
              <a:sym typeface="Quicksand"/>
            </a:endParaRPr>
          </a:p>
          <a:p>
            <a:pPr indent="-342900" lvl="0" marL="342900" rtl="0" algn="l">
              <a:lnSpc>
                <a:spcPct val="80000"/>
              </a:lnSpc>
              <a:spcBef>
                <a:spcPts val="434"/>
              </a:spcBef>
              <a:spcAft>
                <a:spcPts val="0"/>
              </a:spcAft>
              <a:buClr>
                <a:schemeClr val="dk1"/>
              </a:buClr>
              <a:buSzPts val="2170"/>
              <a:buFont typeface="Quicksand"/>
              <a:buChar char="•"/>
            </a:pPr>
            <a:r>
              <a:rPr lang="en-GB" sz="2170">
                <a:latin typeface="Quicksand"/>
                <a:ea typeface="Quicksand"/>
                <a:cs typeface="Quicksand"/>
                <a:sym typeface="Quicksand"/>
              </a:rPr>
              <a:t>Journey to Jo’burg </a:t>
            </a:r>
            <a:endParaRPr sz="2170">
              <a:latin typeface="Quicksand"/>
              <a:ea typeface="Quicksand"/>
              <a:cs typeface="Quicksand"/>
              <a:sym typeface="Quicksand"/>
            </a:endParaRPr>
          </a:p>
          <a:p>
            <a:pPr indent="-342900" lvl="0" marL="342900" rtl="0" algn="l">
              <a:lnSpc>
                <a:spcPct val="80000"/>
              </a:lnSpc>
              <a:spcBef>
                <a:spcPts val="434"/>
              </a:spcBef>
              <a:spcAft>
                <a:spcPts val="0"/>
              </a:spcAft>
              <a:buClr>
                <a:schemeClr val="dk1"/>
              </a:buClr>
              <a:buSzPts val="2170"/>
              <a:buFont typeface="Quicksand"/>
              <a:buChar char="•"/>
            </a:pPr>
            <a:r>
              <a:rPr lang="en-GB" sz="2170">
                <a:latin typeface="Quicksand"/>
                <a:ea typeface="Quicksand"/>
                <a:cs typeface="Quicksand"/>
                <a:sym typeface="Quicksand"/>
              </a:rPr>
              <a:t>The Adventures of Odysseus</a:t>
            </a:r>
            <a:endParaRPr sz="2170">
              <a:latin typeface="Quicksand"/>
              <a:ea typeface="Quicksand"/>
              <a:cs typeface="Quicksand"/>
              <a:sym typeface="Quicksand"/>
            </a:endParaRPr>
          </a:p>
          <a:p>
            <a:pPr indent="-342900" lvl="0" marL="342900" rtl="0" algn="l">
              <a:lnSpc>
                <a:spcPct val="80000"/>
              </a:lnSpc>
              <a:spcBef>
                <a:spcPts val="434"/>
              </a:spcBef>
              <a:spcAft>
                <a:spcPts val="0"/>
              </a:spcAft>
              <a:buClr>
                <a:schemeClr val="dk1"/>
              </a:buClr>
              <a:buSzPts val="2170"/>
              <a:buFont typeface="Quicksand"/>
              <a:buChar char="•"/>
            </a:pPr>
            <a:r>
              <a:rPr lang="en-GB" sz="2170">
                <a:latin typeface="Quicksand"/>
                <a:ea typeface="Quicksand"/>
                <a:cs typeface="Quicksand"/>
                <a:sym typeface="Quicksand"/>
              </a:rPr>
              <a:t>Tom’s Midnight Garden </a:t>
            </a:r>
            <a:endParaRPr sz="2170">
              <a:latin typeface="Quicksand"/>
              <a:ea typeface="Quicksand"/>
              <a:cs typeface="Quicksand"/>
              <a:sym typeface="Quicksand"/>
            </a:endParaRPr>
          </a:p>
          <a:p>
            <a:pPr indent="-342900" lvl="0" marL="342900" rtl="0" algn="l">
              <a:lnSpc>
                <a:spcPct val="80000"/>
              </a:lnSpc>
              <a:spcBef>
                <a:spcPts val="434"/>
              </a:spcBef>
              <a:spcAft>
                <a:spcPts val="0"/>
              </a:spcAft>
              <a:buSzPts val="2170"/>
              <a:buFont typeface="Quicksand"/>
              <a:buChar char="•"/>
            </a:pPr>
            <a:r>
              <a:rPr lang="en-GB" sz="2170">
                <a:latin typeface="Quicksand"/>
                <a:ea typeface="Quicksand"/>
                <a:cs typeface="Quicksand"/>
                <a:sym typeface="Quicksand"/>
              </a:rPr>
              <a:t>Street Child</a:t>
            </a:r>
            <a:endParaRPr sz="2170">
              <a:latin typeface="Quicksand"/>
              <a:ea typeface="Quicksand"/>
              <a:cs typeface="Quicksand"/>
              <a:sym typeface="Quicksand"/>
            </a:endParaRPr>
          </a:p>
          <a:p>
            <a:pPr indent="0" lvl="0" marL="0" rtl="0" algn="l">
              <a:lnSpc>
                <a:spcPct val="80000"/>
              </a:lnSpc>
              <a:spcBef>
                <a:spcPts val="434"/>
              </a:spcBef>
              <a:spcAft>
                <a:spcPts val="0"/>
              </a:spcAft>
              <a:buSzPts val="1800"/>
              <a:buNone/>
            </a:pPr>
            <a:r>
              <a:t/>
            </a:r>
            <a:endParaRPr sz="2170">
              <a:latin typeface="Quicksand"/>
              <a:ea typeface="Quicksand"/>
              <a:cs typeface="Quicksand"/>
              <a:sym typeface="Quicksand"/>
            </a:endParaRPr>
          </a:p>
          <a:p>
            <a:pPr indent="0" lvl="0" marL="0" rtl="0" algn="l">
              <a:lnSpc>
                <a:spcPct val="80000"/>
              </a:lnSpc>
              <a:spcBef>
                <a:spcPts val="434"/>
              </a:spcBef>
              <a:spcAft>
                <a:spcPts val="0"/>
              </a:spcAft>
              <a:buSzPts val="1800"/>
              <a:buNone/>
            </a:pPr>
            <a:r>
              <a:t/>
            </a:r>
            <a:endParaRPr sz="2170">
              <a:latin typeface="Quicksand"/>
              <a:ea typeface="Quicksand"/>
              <a:cs typeface="Quicksand"/>
              <a:sym typeface="Quicksand"/>
            </a:endParaRPr>
          </a:p>
          <a:p>
            <a:pPr indent="0" lvl="0" marL="0" rtl="0" algn="l">
              <a:lnSpc>
                <a:spcPct val="80000"/>
              </a:lnSpc>
              <a:spcBef>
                <a:spcPts val="434"/>
              </a:spcBef>
              <a:spcAft>
                <a:spcPts val="0"/>
              </a:spcAft>
              <a:buClr>
                <a:schemeClr val="dk1"/>
              </a:buClr>
              <a:buSzPts val="2170"/>
              <a:buNone/>
            </a:pPr>
            <a:r>
              <a:rPr lang="en-GB" sz="2170">
                <a:latin typeface="Quicksand"/>
                <a:ea typeface="Quicksand"/>
                <a:cs typeface="Quicksand"/>
                <a:sym typeface="Quicksand"/>
              </a:rPr>
              <a:t>We are passionate about all of the texts and it is important for us to engage and excite the children as this year is integral for them before moving into Year 6.</a:t>
            </a:r>
            <a:endParaRPr sz="2170">
              <a:latin typeface="Quicksand"/>
              <a:ea typeface="Quicksand"/>
              <a:cs typeface="Quicksand"/>
              <a:sym typeface="Quicksand"/>
            </a:endParaRPr>
          </a:p>
        </p:txBody>
      </p:sp>
      <p:grpSp>
        <p:nvGrpSpPr>
          <p:cNvPr id="225" name="Google Shape;225;p14"/>
          <p:cNvGrpSpPr/>
          <p:nvPr/>
        </p:nvGrpSpPr>
        <p:grpSpPr>
          <a:xfrm>
            <a:off x="5405411" y="2931999"/>
            <a:ext cx="3661942" cy="2175024"/>
            <a:chOff x="5631656" y="3176821"/>
            <a:chExt cx="3306195" cy="2206578"/>
          </a:xfrm>
        </p:grpSpPr>
        <p:pic>
          <p:nvPicPr>
            <p:cNvPr id="226" name="Google Shape;226;p14"/>
            <p:cNvPicPr preferRelativeResize="0"/>
            <p:nvPr/>
          </p:nvPicPr>
          <p:blipFill rotWithShape="1">
            <a:blip r:embed="rId3">
              <a:alphaModFix/>
            </a:blip>
            <a:srcRect b="0" l="0" r="0" t="0"/>
            <a:stretch/>
          </p:blipFill>
          <p:spPr>
            <a:xfrm>
              <a:off x="5631656" y="4114800"/>
              <a:ext cx="1047750" cy="1268599"/>
            </a:xfrm>
            <a:prstGeom prst="rect">
              <a:avLst/>
            </a:prstGeom>
            <a:noFill/>
            <a:ln>
              <a:noFill/>
            </a:ln>
          </p:spPr>
        </p:pic>
        <p:pic>
          <p:nvPicPr>
            <p:cNvPr id="227" name="Google Shape;227;p14"/>
            <p:cNvPicPr preferRelativeResize="0"/>
            <p:nvPr/>
          </p:nvPicPr>
          <p:blipFill rotWithShape="1">
            <a:blip r:embed="rId4">
              <a:alphaModFix/>
            </a:blip>
            <a:srcRect b="0" l="0" r="0" t="0"/>
            <a:stretch/>
          </p:blipFill>
          <p:spPr>
            <a:xfrm>
              <a:off x="6819899" y="3176821"/>
              <a:ext cx="942975" cy="1435187"/>
            </a:xfrm>
            <a:prstGeom prst="rect">
              <a:avLst/>
            </a:prstGeom>
            <a:noFill/>
            <a:ln>
              <a:noFill/>
            </a:ln>
          </p:spPr>
        </p:pic>
        <p:pic>
          <p:nvPicPr>
            <p:cNvPr id="228" name="Google Shape;228;p14"/>
            <p:cNvPicPr preferRelativeResize="0"/>
            <p:nvPr/>
          </p:nvPicPr>
          <p:blipFill rotWithShape="1">
            <a:blip r:embed="rId5">
              <a:alphaModFix/>
            </a:blip>
            <a:srcRect b="0" l="0" r="0" t="0"/>
            <a:stretch/>
          </p:blipFill>
          <p:spPr>
            <a:xfrm>
              <a:off x="7903367" y="4114800"/>
              <a:ext cx="1034484" cy="1252537"/>
            </a:xfrm>
            <a:prstGeom prst="rect">
              <a:avLst/>
            </a:prstGeom>
            <a:noFill/>
            <a:ln>
              <a:noFill/>
            </a:ln>
          </p:spPr>
        </p:pic>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2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GB">
                <a:latin typeface="Quicksand"/>
                <a:ea typeface="Quicksand"/>
                <a:cs typeface="Quicksand"/>
                <a:sym typeface="Quicksand"/>
              </a:rPr>
              <a:t>Reading</a:t>
            </a:r>
            <a:endParaRPr b="1">
              <a:latin typeface="Quicksand"/>
              <a:ea typeface="Quicksand"/>
              <a:cs typeface="Quicksand"/>
              <a:sym typeface="Quicksand"/>
            </a:endParaRPr>
          </a:p>
        </p:txBody>
      </p:sp>
      <p:sp>
        <p:nvSpPr>
          <p:cNvPr id="234" name="Google Shape;234;p26"/>
          <p:cNvSpPr txBox="1"/>
          <p:nvPr>
            <p:ph idx="1" type="body"/>
          </p:nvPr>
        </p:nvSpPr>
        <p:spPr>
          <a:xfrm>
            <a:off x="174850" y="1417650"/>
            <a:ext cx="6061500" cy="5336400"/>
          </a:xfrm>
          <a:prstGeom prst="rect">
            <a:avLst/>
          </a:prstGeom>
          <a:noFill/>
          <a:ln>
            <a:noFill/>
          </a:ln>
        </p:spPr>
        <p:txBody>
          <a:bodyPr anchorCtr="0" anchor="t" bIns="45700" lIns="91425" spcFirstLastPara="1" rIns="91425" wrap="square" tIns="45700">
            <a:normAutofit lnSpcReduction="10000"/>
          </a:bodyPr>
          <a:lstStyle/>
          <a:p>
            <a:pPr indent="-342900" lvl="0" marL="342900" rtl="0" algn="l">
              <a:lnSpc>
                <a:spcPct val="80000"/>
              </a:lnSpc>
              <a:spcBef>
                <a:spcPts val="0"/>
              </a:spcBef>
              <a:spcAft>
                <a:spcPts val="0"/>
              </a:spcAft>
              <a:buClr>
                <a:schemeClr val="dk1"/>
              </a:buClr>
              <a:buSzPts val="2310"/>
              <a:buFont typeface="Quicksand"/>
              <a:buChar char="•"/>
            </a:pPr>
            <a:r>
              <a:rPr lang="en-GB" sz="2310">
                <a:latin typeface="Quicksand"/>
                <a:ea typeface="Quicksand"/>
                <a:cs typeface="Quicksand"/>
                <a:sym typeface="Quicksand"/>
              </a:rPr>
              <a:t>Reading at home is essential for helping children to make progress in English and across the curriculum areas. </a:t>
            </a:r>
            <a:endParaRPr>
              <a:latin typeface="Quicksand"/>
              <a:ea typeface="Quicksand"/>
              <a:cs typeface="Quicksand"/>
              <a:sym typeface="Quicksand"/>
            </a:endParaRPr>
          </a:p>
          <a:p>
            <a:pPr indent="-342900" lvl="0" marL="342900" rtl="0" algn="l">
              <a:lnSpc>
                <a:spcPct val="80000"/>
              </a:lnSpc>
              <a:spcBef>
                <a:spcPts val="462"/>
              </a:spcBef>
              <a:spcAft>
                <a:spcPts val="0"/>
              </a:spcAft>
              <a:buClr>
                <a:schemeClr val="dk1"/>
              </a:buClr>
              <a:buSzPts val="2310"/>
              <a:buFont typeface="Quicksand"/>
              <a:buChar char="•"/>
            </a:pPr>
            <a:r>
              <a:rPr lang="en-GB" sz="2310">
                <a:latin typeface="Quicksand"/>
                <a:ea typeface="Quicksand"/>
                <a:cs typeface="Quicksand"/>
                <a:sym typeface="Quicksand"/>
              </a:rPr>
              <a:t>As part of our home school agreement, as parents, you have agreed to support your child in reading for 20 minutes per night. </a:t>
            </a:r>
            <a:endParaRPr>
              <a:latin typeface="Quicksand"/>
              <a:ea typeface="Quicksand"/>
              <a:cs typeface="Quicksand"/>
              <a:sym typeface="Quicksand"/>
            </a:endParaRPr>
          </a:p>
          <a:p>
            <a:pPr indent="-342900" lvl="0" marL="342900" rtl="0" algn="l">
              <a:lnSpc>
                <a:spcPct val="80000"/>
              </a:lnSpc>
              <a:spcBef>
                <a:spcPts val="462"/>
              </a:spcBef>
              <a:spcAft>
                <a:spcPts val="0"/>
              </a:spcAft>
              <a:buClr>
                <a:schemeClr val="dk1"/>
              </a:buClr>
              <a:buSzPts val="2310"/>
              <a:buFont typeface="Quicksand"/>
              <a:buChar char="•"/>
            </a:pPr>
            <a:r>
              <a:rPr lang="en-GB" sz="2310">
                <a:latin typeface="Quicksand"/>
                <a:ea typeface="Quicksand"/>
                <a:cs typeface="Quicksand"/>
                <a:sym typeface="Quicksand"/>
              </a:rPr>
              <a:t>Reading Records allow us, as a school, to keep track of your child’s reading for enjoyment and the frequency of their reading. </a:t>
            </a:r>
            <a:endParaRPr>
              <a:latin typeface="Quicksand"/>
              <a:ea typeface="Quicksand"/>
              <a:cs typeface="Quicksand"/>
              <a:sym typeface="Quicksand"/>
            </a:endParaRPr>
          </a:p>
          <a:p>
            <a:pPr indent="-342900" lvl="0" marL="342900" rtl="0" algn="l">
              <a:lnSpc>
                <a:spcPct val="80000"/>
              </a:lnSpc>
              <a:spcBef>
                <a:spcPts val="462"/>
              </a:spcBef>
              <a:spcAft>
                <a:spcPts val="0"/>
              </a:spcAft>
              <a:buClr>
                <a:schemeClr val="dk1"/>
              </a:buClr>
              <a:buSzPts val="2310"/>
              <a:buFont typeface="Quicksand"/>
              <a:buChar char="•"/>
            </a:pPr>
            <a:r>
              <a:rPr lang="en-GB" sz="2310">
                <a:latin typeface="Quicksand"/>
                <a:ea typeface="Quicksand"/>
                <a:cs typeface="Quicksand"/>
                <a:sym typeface="Quicksand"/>
              </a:rPr>
              <a:t>Please support us by writing a brief comment when you listen to your child read.</a:t>
            </a:r>
            <a:endParaRPr sz="2310">
              <a:latin typeface="Quicksand"/>
              <a:ea typeface="Quicksand"/>
              <a:cs typeface="Quicksand"/>
              <a:sym typeface="Quicksand"/>
            </a:endParaRPr>
          </a:p>
          <a:p>
            <a:pPr indent="-342900" lvl="0" marL="342900" rtl="0" algn="l">
              <a:lnSpc>
                <a:spcPct val="80000"/>
              </a:lnSpc>
              <a:spcBef>
                <a:spcPts val="462"/>
              </a:spcBef>
              <a:spcAft>
                <a:spcPts val="0"/>
              </a:spcAft>
              <a:buSzPts val="2310"/>
              <a:buFont typeface="Quicksand"/>
              <a:buChar char="•"/>
            </a:pPr>
            <a:r>
              <a:rPr lang="en-GB" sz="2310">
                <a:latin typeface="Quicksand"/>
                <a:ea typeface="Quicksand"/>
                <a:cs typeface="Quicksand"/>
                <a:sym typeface="Quicksand"/>
              </a:rPr>
              <a:t>Your child must write at least 3 comments every week and they must be signed by you.</a:t>
            </a:r>
            <a:endParaRPr sz="2310">
              <a:latin typeface="Quicksand"/>
              <a:ea typeface="Quicksand"/>
              <a:cs typeface="Quicksand"/>
              <a:sym typeface="Quicksand"/>
            </a:endParaRPr>
          </a:p>
        </p:txBody>
      </p:sp>
      <p:pic>
        <p:nvPicPr>
          <p:cNvPr id="235" name="Google Shape;235;p26"/>
          <p:cNvPicPr preferRelativeResize="0"/>
          <p:nvPr/>
        </p:nvPicPr>
        <p:blipFill rotWithShape="1">
          <a:blip r:embed="rId3">
            <a:alphaModFix/>
          </a:blip>
          <a:srcRect b="6111" l="29029" r="31159" t="0"/>
          <a:stretch/>
        </p:blipFill>
        <p:spPr>
          <a:xfrm>
            <a:off x="6310100" y="1417650"/>
            <a:ext cx="2654400" cy="35770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GB">
                <a:latin typeface="Quicksand"/>
                <a:ea typeface="Quicksand"/>
                <a:cs typeface="Quicksand"/>
                <a:sym typeface="Quicksand"/>
              </a:rPr>
              <a:t>Handwriting</a:t>
            </a:r>
            <a:endParaRPr b="1">
              <a:latin typeface="Quicksand"/>
              <a:ea typeface="Quicksand"/>
              <a:cs typeface="Quicksand"/>
              <a:sym typeface="Quicksand"/>
            </a:endParaRPr>
          </a:p>
        </p:txBody>
      </p:sp>
      <p:sp>
        <p:nvSpPr>
          <p:cNvPr id="241" name="Google Shape;241;p4"/>
          <p:cNvSpPr txBox="1"/>
          <p:nvPr>
            <p:ph idx="1" type="body"/>
          </p:nvPr>
        </p:nvSpPr>
        <p:spPr>
          <a:xfrm>
            <a:off x="223425" y="1417650"/>
            <a:ext cx="8703600" cy="1875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2800"/>
              <a:buNone/>
            </a:pPr>
            <a:r>
              <a:rPr lang="en-GB" sz="2300">
                <a:latin typeface="Quicksand"/>
                <a:ea typeface="Quicksand"/>
                <a:cs typeface="Quicksand"/>
                <a:sym typeface="Quicksand"/>
              </a:rPr>
              <a:t>Handwriting is a big focus currently for our school. Pupils should be demonstrating evidence of handwriting in-line with the corresponding stage statements on the writing Framework for letter formation/joining. It is expected across the school that pupils display handwriting that is joined/neat/correctly formed.</a:t>
            </a:r>
            <a:endParaRPr sz="2300">
              <a:latin typeface="Quicksand"/>
              <a:ea typeface="Quicksand"/>
              <a:cs typeface="Quicksand"/>
              <a:sym typeface="Quicksand"/>
            </a:endParaRPr>
          </a:p>
        </p:txBody>
      </p:sp>
      <p:pic>
        <p:nvPicPr>
          <p:cNvPr id="242" name="Google Shape;242;p4"/>
          <p:cNvPicPr preferRelativeResize="0"/>
          <p:nvPr/>
        </p:nvPicPr>
        <p:blipFill rotWithShape="1">
          <a:blip r:embed="rId3">
            <a:alphaModFix/>
          </a:blip>
          <a:srcRect b="0" l="0" r="0" t="0"/>
          <a:stretch/>
        </p:blipFill>
        <p:spPr>
          <a:xfrm>
            <a:off x="585700" y="3714625"/>
            <a:ext cx="4132958" cy="2980650"/>
          </a:xfrm>
          <a:prstGeom prst="rect">
            <a:avLst/>
          </a:prstGeom>
          <a:noFill/>
          <a:ln>
            <a:noFill/>
          </a:ln>
        </p:spPr>
      </p:pic>
      <p:pic>
        <p:nvPicPr>
          <p:cNvPr id="243" name="Google Shape;243;p4"/>
          <p:cNvPicPr preferRelativeResize="0"/>
          <p:nvPr/>
        </p:nvPicPr>
        <p:blipFill rotWithShape="1">
          <a:blip r:embed="rId4">
            <a:alphaModFix/>
          </a:blip>
          <a:srcRect b="0" l="0" r="0" t="0"/>
          <a:stretch/>
        </p:blipFill>
        <p:spPr>
          <a:xfrm>
            <a:off x="5160257" y="3597750"/>
            <a:ext cx="3766768" cy="2060644"/>
          </a:xfrm>
          <a:prstGeom prst="rect">
            <a:avLst/>
          </a:prstGeom>
          <a:noFill/>
          <a:ln>
            <a:noFill/>
          </a:ln>
        </p:spPr>
      </p:pic>
      <p:sp>
        <p:nvSpPr>
          <p:cNvPr id="244" name="Google Shape;244;p4"/>
          <p:cNvSpPr txBox="1"/>
          <p:nvPr/>
        </p:nvSpPr>
        <p:spPr>
          <a:xfrm>
            <a:off x="5283350" y="5977450"/>
            <a:ext cx="3594900" cy="631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100">
                <a:solidFill>
                  <a:schemeClr val="dk1"/>
                </a:solidFill>
                <a:latin typeface="Quicksand"/>
                <a:ea typeface="Quicksand"/>
                <a:cs typeface="Quicksand"/>
                <a:sym typeface="Quicksand"/>
              </a:rPr>
              <a:t>Only </a:t>
            </a:r>
            <a:r>
              <a:rPr lang="en-GB" sz="2100">
                <a:solidFill>
                  <a:schemeClr val="dk1"/>
                </a:solidFill>
                <a:latin typeface="Quicksand"/>
                <a:ea typeface="Quicksand"/>
                <a:cs typeface="Quicksand"/>
                <a:sym typeface="Quicksand"/>
              </a:rPr>
              <a:t>erasable</a:t>
            </a:r>
            <a:r>
              <a:rPr lang="en-GB" sz="2100">
                <a:solidFill>
                  <a:schemeClr val="dk1"/>
                </a:solidFill>
                <a:latin typeface="Quicksand"/>
                <a:ea typeface="Quicksand"/>
                <a:cs typeface="Quicksand"/>
                <a:sym typeface="Quicksand"/>
              </a:rPr>
              <a:t> ink pens are allowed.</a:t>
            </a:r>
            <a:endParaRPr sz="2100">
              <a:solidFill>
                <a:schemeClr val="dk1"/>
              </a:solidFill>
              <a:latin typeface="Quicksand"/>
              <a:ea typeface="Quicksand"/>
              <a:cs typeface="Quicksand"/>
              <a:sym typeface="Quicksand"/>
            </a:endParaRPr>
          </a:p>
        </p:txBody>
      </p:sp>
      <p:sp>
        <p:nvSpPr>
          <p:cNvPr id="245" name="Google Shape;245;p4"/>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g3020e838e8e_0_1"/>
          <p:cNvSpPr txBox="1"/>
          <p:nvPr>
            <p:ph type="title"/>
          </p:nvPr>
        </p:nvSpPr>
        <p:spPr>
          <a:xfrm>
            <a:off x="457200" y="49996"/>
            <a:ext cx="8229600" cy="7329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00000"/>
              <a:buFont typeface="Calibri"/>
              <a:buNone/>
            </a:pPr>
            <a:r>
              <a:rPr b="1" lang="en-GB">
                <a:latin typeface="Quicksand"/>
                <a:ea typeface="Quicksand"/>
                <a:cs typeface="Quicksand"/>
                <a:sym typeface="Quicksand"/>
              </a:rPr>
              <a:t>Maths</a:t>
            </a:r>
            <a:endParaRPr b="1">
              <a:latin typeface="Quicksand"/>
              <a:ea typeface="Quicksand"/>
              <a:cs typeface="Quicksand"/>
              <a:sym typeface="Quicksand"/>
            </a:endParaRPr>
          </a:p>
        </p:txBody>
      </p:sp>
      <p:sp>
        <p:nvSpPr>
          <p:cNvPr id="251" name="Google Shape;251;g3020e838e8e_0_1"/>
          <p:cNvSpPr txBox="1"/>
          <p:nvPr>
            <p:ph idx="1" type="body"/>
          </p:nvPr>
        </p:nvSpPr>
        <p:spPr>
          <a:xfrm>
            <a:off x="123200" y="782900"/>
            <a:ext cx="8944200" cy="6075000"/>
          </a:xfrm>
          <a:prstGeom prst="rect">
            <a:avLst/>
          </a:prstGeom>
          <a:noFill/>
          <a:ln>
            <a:noFill/>
          </a:ln>
        </p:spPr>
        <p:txBody>
          <a:bodyPr anchorCtr="0" anchor="t" bIns="45700" lIns="91425" spcFirstLastPara="1" rIns="91425" wrap="square" tIns="45700">
            <a:normAutofit/>
          </a:bodyPr>
          <a:lstStyle/>
          <a:p>
            <a:pPr indent="0" lvl="0" marL="0" rtl="0" algn="l">
              <a:lnSpc>
                <a:spcPct val="115000"/>
              </a:lnSpc>
              <a:spcBef>
                <a:spcPts val="0"/>
              </a:spcBef>
              <a:spcAft>
                <a:spcPts val="0"/>
              </a:spcAft>
              <a:buClr>
                <a:schemeClr val="dk1"/>
              </a:buClr>
              <a:buSzPts val="1100"/>
              <a:buNone/>
            </a:pPr>
            <a:r>
              <a:rPr lang="en-GB" sz="1800">
                <a:latin typeface="Quicksand"/>
                <a:ea typeface="Quicksand"/>
                <a:cs typeface="Quicksand"/>
                <a:sym typeface="Quicksand"/>
              </a:rPr>
              <a:t>Maths forms an important part of our broad and balanced curriculum, where we endeavour to ensure that children develop an enjoyment and enthusiasm for maths. Children participate in daily maths lessons where learning is sequenced into small steps to break down key areas of learning.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None/>
            </a:pPr>
            <a:r>
              <a:t/>
            </a:r>
            <a:endParaRPr sz="1800">
              <a:latin typeface="Quicksand"/>
              <a:ea typeface="Quicksand"/>
              <a:cs typeface="Quicksand"/>
              <a:sym typeface="Quicksand"/>
            </a:endParaRPr>
          </a:p>
          <a:p>
            <a:pPr indent="0" lvl="0" marL="0" rtl="0" algn="l">
              <a:lnSpc>
                <a:spcPct val="115000"/>
              </a:lnSpc>
              <a:spcBef>
                <a:spcPts val="0"/>
              </a:spcBef>
              <a:spcAft>
                <a:spcPts val="0"/>
              </a:spcAft>
              <a:buClr>
                <a:schemeClr val="dk1"/>
              </a:buClr>
              <a:buSzPts val="1100"/>
              <a:buFont typeface="Arial"/>
              <a:buNone/>
            </a:pPr>
            <a:r>
              <a:rPr lang="en-GB" sz="1800">
                <a:latin typeface="Quicksand"/>
                <a:ea typeface="Quicksand"/>
                <a:cs typeface="Quicksand"/>
                <a:sym typeface="Quicksand"/>
              </a:rPr>
              <a:t>We want the children to be confident, resilient mathematicians with a deep conceptual understanding of the skills and knowledge required to approach any mathematical problem. </a:t>
            </a:r>
            <a:endParaRPr sz="1800">
              <a:latin typeface="Quicksand"/>
              <a:ea typeface="Quicksand"/>
              <a:cs typeface="Quicksand"/>
              <a:sym typeface="Quicksand"/>
            </a:endParaRPr>
          </a:p>
        </p:txBody>
      </p:sp>
      <p:pic>
        <p:nvPicPr>
          <p:cNvPr id="252" name="Google Shape;252;g3020e838e8e_0_1"/>
          <p:cNvPicPr preferRelativeResize="0"/>
          <p:nvPr/>
        </p:nvPicPr>
        <p:blipFill rotWithShape="1">
          <a:blip r:embed="rId3">
            <a:alphaModFix/>
          </a:blip>
          <a:srcRect b="0" l="0" r="0" t="0"/>
          <a:stretch/>
        </p:blipFill>
        <p:spPr>
          <a:xfrm>
            <a:off x="1712038" y="2145300"/>
            <a:ext cx="5412526" cy="3350201"/>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g3020e838e8e_0_1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800"/>
              <a:buNone/>
            </a:pPr>
            <a:r>
              <a:rPr b="1" lang="en-GB">
                <a:latin typeface="Quicksand"/>
                <a:ea typeface="Quicksand"/>
                <a:cs typeface="Quicksand"/>
                <a:sym typeface="Quicksand"/>
              </a:rPr>
              <a:t>Number facts</a:t>
            </a:r>
            <a:endParaRPr b="1">
              <a:latin typeface="Quicksand"/>
              <a:ea typeface="Quicksand"/>
              <a:cs typeface="Quicksand"/>
              <a:sym typeface="Quicksand"/>
            </a:endParaRPr>
          </a:p>
        </p:txBody>
      </p:sp>
      <p:sp>
        <p:nvSpPr>
          <p:cNvPr id="259" name="Google Shape;259;g3020e838e8e_0_10"/>
          <p:cNvSpPr txBox="1"/>
          <p:nvPr>
            <p:ph idx="1" type="body"/>
          </p:nvPr>
        </p:nvSpPr>
        <p:spPr>
          <a:xfrm>
            <a:off x="457100" y="1417650"/>
            <a:ext cx="8229600" cy="4638900"/>
          </a:xfrm>
          <a:prstGeom prst="rect">
            <a:avLst/>
          </a:prstGeom>
          <a:noFill/>
          <a:ln>
            <a:noFill/>
          </a:ln>
        </p:spPr>
        <p:txBody>
          <a:bodyPr anchorCtr="0" anchor="t" bIns="45700" lIns="91425" spcFirstLastPara="1" rIns="91425" wrap="square" tIns="45700">
            <a:noAutofit/>
          </a:bodyPr>
          <a:lstStyle/>
          <a:p>
            <a:pPr indent="0" lvl="0" marL="0" rtl="0" algn="ctr">
              <a:lnSpc>
                <a:spcPct val="70000"/>
              </a:lnSpc>
              <a:spcBef>
                <a:spcPts val="0"/>
              </a:spcBef>
              <a:spcAft>
                <a:spcPts val="0"/>
              </a:spcAft>
              <a:buClr>
                <a:schemeClr val="dk1"/>
              </a:buClr>
              <a:buSzPts val="1100"/>
              <a:buFont typeface="Arial"/>
              <a:buNone/>
            </a:pPr>
            <a:r>
              <a:rPr lang="en-GB" sz="2000">
                <a:latin typeface="Quicksand"/>
                <a:ea typeface="Quicksand"/>
                <a:cs typeface="Quicksand"/>
                <a:sym typeface="Quicksand"/>
              </a:rPr>
              <a:t>Number facts are early stage addition, subtraction, multiplication and division calculations that children should be able to recall easily and off by heart.</a:t>
            </a:r>
            <a:endParaRPr sz="2000">
              <a:latin typeface="Quicksand"/>
              <a:ea typeface="Quicksand"/>
              <a:cs typeface="Quicksand"/>
              <a:sym typeface="Quicksand"/>
            </a:endParaRPr>
          </a:p>
          <a:p>
            <a:pPr indent="0" lvl="0" marL="0" rtl="0" algn="ctr">
              <a:lnSpc>
                <a:spcPct val="70000"/>
              </a:lnSpc>
              <a:spcBef>
                <a:spcPts val="1000"/>
              </a:spcBef>
              <a:spcAft>
                <a:spcPts val="0"/>
              </a:spcAft>
              <a:buClr>
                <a:schemeClr val="dk1"/>
              </a:buClr>
              <a:buSzPts val="1100"/>
              <a:buFont typeface="Arial"/>
              <a:buNone/>
            </a:pPr>
            <a:r>
              <a:rPr lang="en-GB" sz="2000">
                <a:latin typeface="Quicksand"/>
                <a:ea typeface="Quicksand"/>
                <a:cs typeface="Quicksand"/>
                <a:sym typeface="Quicksand"/>
              </a:rPr>
              <a:t>‘Fluency in calculations such as their multiplication facts has led to pupils tackling more complex problems with greater confidence and resilience.</a:t>
            </a:r>
            <a:endParaRPr sz="2000">
              <a:latin typeface="Quicksand"/>
              <a:ea typeface="Quicksand"/>
              <a:cs typeface="Quicksand"/>
              <a:sym typeface="Quicksand"/>
            </a:endParaRPr>
          </a:p>
          <a:p>
            <a:pPr indent="0" lvl="0" marL="0" rtl="0" algn="ctr">
              <a:lnSpc>
                <a:spcPct val="70000"/>
              </a:lnSpc>
              <a:spcBef>
                <a:spcPts val="1000"/>
              </a:spcBef>
              <a:spcAft>
                <a:spcPts val="0"/>
              </a:spcAft>
              <a:buSzPts val="1800"/>
              <a:buNone/>
            </a:pPr>
            <a:r>
              <a:rPr lang="en-GB" sz="2000">
                <a:latin typeface="Quicksand"/>
                <a:ea typeface="Quicksand"/>
                <a:cs typeface="Quicksand"/>
                <a:sym typeface="Quicksand"/>
              </a:rPr>
              <a:t>Because they are no longer having to tackle remembering how to do the calculations needed or the most appropriate strategy to choose each time, they are able to put all their energy into how to solve their mathematical problem.’</a:t>
            </a:r>
            <a:endParaRPr sz="2400">
              <a:latin typeface="Quicksand"/>
              <a:ea typeface="Quicksand"/>
              <a:cs typeface="Quicksand"/>
              <a:sym typeface="Quicksan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pic>
        <p:nvPicPr>
          <p:cNvPr id="265" name="Google Shape;265;g3020e838e8e_0_17"/>
          <p:cNvPicPr preferRelativeResize="0"/>
          <p:nvPr/>
        </p:nvPicPr>
        <p:blipFill rotWithShape="1">
          <a:blip r:embed="rId3">
            <a:alphaModFix/>
          </a:blip>
          <a:srcRect b="0" l="0" r="0" t="0"/>
          <a:stretch/>
        </p:blipFill>
        <p:spPr>
          <a:xfrm>
            <a:off x="0" y="0"/>
            <a:ext cx="6795851" cy="3562824"/>
          </a:xfrm>
          <a:prstGeom prst="rect">
            <a:avLst/>
          </a:prstGeom>
          <a:noFill/>
          <a:ln>
            <a:noFill/>
          </a:ln>
        </p:spPr>
      </p:pic>
      <p:pic>
        <p:nvPicPr>
          <p:cNvPr id="266" name="Google Shape;266;g3020e838e8e_0_17"/>
          <p:cNvPicPr preferRelativeResize="0"/>
          <p:nvPr/>
        </p:nvPicPr>
        <p:blipFill rotWithShape="1">
          <a:blip r:embed="rId4">
            <a:alphaModFix/>
          </a:blip>
          <a:srcRect b="0" l="0" r="0" t="0"/>
          <a:stretch/>
        </p:blipFill>
        <p:spPr>
          <a:xfrm>
            <a:off x="2614726" y="3429000"/>
            <a:ext cx="6529274" cy="34290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GB">
                <a:latin typeface="Quicksand"/>
                <a:ea typeface="Quicksand"/>
                <a:cs typeface="Quicksand"/>
                <a:sym typeface="Quicksand"/>
              </a:rPr>
              <a:t>Google Classroom</a:t>
            </a:r>
            <a:endParaRPr b="1">
              <a:latin typeface="Quicksand"/>
              <a:ea typeface="Quicksand"/>
              <a:cs typeface="Quicksand"/>
              <a:sym typeface="Quicksand"/>
            </a:endParaRPr>
          </a:p>
        </p:txBody>
      </p:sp>
      <p:sp>
        <p:nvSpPr>
          <p:cNvPr id="272" name="Google Shape;272;p11"/>
          <p:cNvSpPr txBox="1"/>
          <p:nvPr>
            <p:ph idx="1" type="body"/>
          </p:nvPr>
        </p:nvSpPr>
        <p:spPr>
          <a:xfrm>
            <a:off x="178700" y="1322775"/>
            <a:ext cx="8799900" cy="2106300"/>
          </a:xfrm>
          <a:prstGeom prst="rect">
            <a:avLst/>
          </a:prstGeom>
          <a:noFill/>
          <a:ln>
            <a:noFill/>
          </a:ln>
        </p:spPr>
        <p:txBody>
          <a:bodyPr anchorCtr="0" anchor="t" bIns="45700" lIns="91425" spcFirstLastPara="1" rIns="91425" wrap="square" tIns="45700">
            <a:normAutofit/>
          </a:bodyPr>
          <a:lstStyle/>
          <a:p>
            <a:pPr indent="0" lvl="0" marL="0" rtl="0" algn="l">
              <a:lnSpc>
                <a:spcPct val="60000"/>
              </a:lnSpc>
              <a:spcBef>
                <a:spcPts val="640"/>
              </a:spcBef>
              <a:spcAft>
                <a:spcPts val="0"/>
              </a:spcAft>
              <a:buClr>
                <a:schemeClr val="dk1"/>
              </a:buClr>
              <a:buSzPts val="3200"/>
              <a:buNone/>
            </a:pPr>
            <a:r>
              <a:rPr lang="en-GB" sz="2600">
                <a:latin typeface="Quicksand"/>
                <a:ea typeface="Quicksand"/>
                <a:cs typeface="Quicksand"/>
                <a:sym typeface="Quicksand"/>
              </a:rPr>
              <a:t>Each year group has access to their own Google Classroom page which the children are proficient with. </a:t>
            </a:r>
            <a:endParaRPr sz="2600">
              <a:latin typeface="Quicksand"/>
              <a:ea typeface="Quicksand"/>
              <a:cs typeface="Quicksand"/>
              <a:sym typeface="Quicksand"/>
            </a:endParaRPr>
          </a:p>
          <a:p>
            <a:pPr indent="0" lvl="0" marL="0" rtl="0" algn="l">
              <a:lnSpc>
                <a:spcPct val="60000"/>
              </a:lnSpc>
              <a:spcBef>
                <a:spcPts val="1000"/>
              </a:spcBef>
              <a:spcAft>
                <a:spcPts val="0"/>
              </a:spcAft>
              <a:buClr>
                <a:schemeClr val="dk1"/>
              </a:buClr>
              <a:buSzPts val="3200"/>
              <a:buNone/>
            </a:pPr>
            <a:r>
              <a:rPr lang="en-GB" sz="2600">
                <a:latin typeface="Quicksand"/>
                <a:ea typeface="Quicksand"/>
                <a:cs typeface="Quicksand"/>
                <a:sym typeface="Quicksand"/>
              </a:rPr>
              <a:t>Teachers across the school use the page for any announcements, homework or resources posted. </a:t>
            </a:r>
            <a:endParaRPr sz="2600">
              <a:latin typeface="Quicksand"/>
              <a:ea typeface="Quicksand"/>
              <a:cs typeface="Quicksand"/>
              <a:sym typeface="Quicksand"/>
            </a:endParaRPr>
          </a:p>
          <a:p>
            <a:pPr indent="0" lvl="0" marL="0" rtl="0" algn="l">
              <a:lnSpc>
                <a:spcPct val="60000"/>
              </a:lnSpc>
              <a:spcBef>
                <a:spcPts val="1000"/>
              </a:spcBef>
              <a:spcAft>
                <a:spcPts val="1000"/>
              </a:spcAft>
              <a:buClr>
                <a:schemeClr val="dk1"/>
              </a:buClr>
              <a:buSzPts val="3200"/>
              <a:buNone/>
            </a:pPr>
            <a:r>
              <a:rPr lang="en-GB" sz="2600">
                <a:latin typeface="Quicksand"/>
                <a:ea typeface="Quicksand"/>
                <a:cs typeface="Quicksand"/>
                <a:sym typeface="Quicksand"/>
              </a:rPr>
              <a:t>The children are encouraged to check Google Classroom every evening.</a:t>
            </a:r>
            <a:endParaRPr sz="2600">
              <a:latin typeface="Quicksand"/>
              <a:ea typeface="Quicksand"/>
              <a:cs typeface="Quicksand"/>
              <a:sym typeface="Quicksand"/>
            </a:endParaRPr>
          </a:p>
        </p:txBody>
      </p:sp>
      <p:pic>
        <p:nvPicPr>
          <p:cNvPr id="273" name="Google Shape;273;p11"/>
          <p:cNvPicPr preferRelativeResize="0"/>
          <p:nvPr/>
        </p:nvPicPr>
        <p:blipFill rotWithShape="1">
          <a:blip r:embed="rId3">
            <a:alphaModFix/>
          </a:blip>
          <a:srcRect b="33940" l="0" r="0" t="-33940"/>
          <a:stretch/>
        </p:blipFill>
        <p:spPr>
          <a:xfrm>
            <a:off x="0" y="3199125"/>
            <a:ext cx="3761275" cy="2106300"/>
          </a:xfrm>
          <a:prstGeom prst="rect">
            <a:avLst/>
          </a:prstGeom>
          <a:noFill/>
          <a:ln>
            <a:noFill/>
          </a:ln>
        </p:spPr>
      </p:pic>
      <p:pic>
        <p:nvPicPr>
          <p:cNvPr id="274" name="Google Shape;274;p11"/>
          <p:cNvPicPr preferRelativeResize="0"/>
          <p:nvPr/>
        </p:nvPicPr>
        <p:blipFill rotWithShape="1">
          <a:blip r:embed="rId4">
            <a:alphaModFix/>
          </a:blip>
          <a:srcRect b="0" l="0" r="0" t="0"/>
          <a:stretch/>
        </p:blipFill>
        <p:spPr>
          <a:xfrm>
            <a:off x="1821200" y="3917525"/>
            <a:ext cx="7305634" cy="1387900"/>
          </a:xfrm>
          <a:prstGeom prst="rect">
            <a:avLst/>
          </a:prstGeom>
          <a:noFill/>
          <a:ln>
            <a:noFill/>
          </a:ln>
        </p:spPr>
      </p:pic>
      <p:pic>
        <p:nvPicPr>
          <p:cNvPr id="275" name="Google Shape;275;p11"/>
          <p:cNvPicPr preferRelativeResize="0"/>
          <p:nvPr/>
        </p:nvPicPr>
        <p:blipFill rotWithShape="1">
          <a:blip r:embed="rId5">
            <a:alphaModFix/>
          </a:blip>
          <a:srcRect b="0" l="0" r="0" t="0"/>
          <a:stretch/>
        </p:blipFill>
        <p:spPr>
          <a:xfrm>
            <a:off x="30450" y="5305413"/>
            <a:ext cx="9096375" cy="1552575"/>
          </a:xfrm>
          <a:prstGeom prst="rect">
            <a:avLst/>
          </a:prstGeom>
          <a:noFill/>
          <a:ln>
            <a:noFill/>
          </a:ln>
        </p:spPr>
      </p:pic>
      <p:sp>
        <p:nvSpPr>
          <p:cNvPr id="276" name="Google Shape;276;p11"/>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24"/>
          <p:cNvSpPr txBox="1"/>
          <p:nvPr>
            <p:ph type="title"/>
          </p:nvPr>
        </p:nvSpPr>
        <p:spPr>
          <a:xfrm>
            <a:off x="561125" y="852113"/>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Calibri"/>
              <a:buNone/>
            </a:pPr>
            <a:r>
              <a:rPr b="1" i="1" lang="en-GB" sz="2880">
                <a:latin typeface="Quicksand"/>
                <a:ea typeface="Quicksand"/>
                <a:cs typeface="Quicksand"/>
                <a:sym typeface="Quicksand"/>
              </a:rPr>
              <a:t>“Our primary purpose is to accelerate learning for all children of all ability levels and ethnic and social backgrounds”</a:t>
            </a:r>
            <a:r>
              <a:rPr b="1" lang="en-GB" sz="2880">
                <a:latin typeface="Quicksand"/>
                <a:ea typeface="Quicksand"/>
                <a:cs typeface="Quicksand"/>
                <a:sym typeface="Quicksand"/>
              </a:rPr>
              <a:t> </a:t>
            </a:r>
            <a:br>
              <a:rPr b="1" lang="en-GB" sz="2880">
                <a:latin typeface="Quicksand"/>
                <a:ea typeface="Quicksand"/>
                <a:cs typeface="Quicksand"/>
                <a:sym typeface="Quicksand"/>
              </a:rPr>
            </a:br>
            <a:r>
              <a:rPr b="1" lang="en-GB" sz="1440">
                <a:latin typeface="Quicksand"/>
                <a:ea typeface="Quicksand"/>
                <a:cs typeface="Quicksand"/>
                <a:sym typeface="Quicksand"/>
              </a:rPr>
              <a:t>- Accelerated Reader</a:t>
            </a:r>
            <a:r>
              <a:rPr b="1" lang="en-GB" sz="1440"/>
              <a:t> </a:t>
            </a:r>
            <a:endParaRPr b="1" sz="2880"/>
          </a:p>
        </p:txBody>
      </p:sp>
      <p:pic>
        <p:nvPicPr>
          <p:cNvPr id="282" name="Google Shape;282;p24"/>
          <p:cNvPicPr preferRelativeResize="0"/>
          <p:nvPr/>
        </p:nvPicPr>
        <p:blipFill rotWithShape="1">
          <a:blip r:embed="rId3">
            <a:alphaModFix/>
          </a:blip>
          <a:srcRect b="24099" l="14371" r="15780" t="15744"/>
          <a:stretch/>
        </p:blipFill>
        <p:spPr>
          <a:xfrm>
            <a:off x="431106" y="2388650"/>
            <a:ext cx="8424864" cy="4081463"/>
          </a:xfrm>
          <a:prstGeom prst="rect">
            <a:avLst/>
          </a:prstGeom>
          <a:noFill/>
          <a:ln>
            <a:noFill/>
          </a:ln>
        </p:spPr>
      </p:pic>
      <p:sp>
        <p:nvSpPr>
          <p:cNvPr id="283" name="Google Shape;283;p24"/>
          <p:cNvSpPr txBox="1"/>
          <p:nvPr/>
        </p:nvSpPr>
        <p:spPr>
          <a:xfrm>
            <a:off x="495875" y="113350"/>
            <a:ext cx="8360100" cy="600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2700"/>
              <a:buFont typeface="Arial"/>
              <a:buNone/>
            </a:pPr>
            <a:r>
              <a:rPr b="1" i="0" lang="en-GB" sz="2700" u="none" cap="none" strike="noStrike">
                <a:solidFill>
                  <a:srgbClr val="000000"/>
                </a:solidFill>
                <a:latin typeface="Quicksand"/>
                <a:ea typeface="Quicksand"/>
                <a:cs typeface="Quicksand"/>
                <a:sym typeface="Quicksand"/>
              </a:rPr>
              <a:t>Accelerated Reader</a:t>
            </a:r>
            <a:endParaRPr b="1" i="0" sz="2700" u="none" cap="none" strike="noStrike">
              <a:solidFill>
                <a:srgbClr val="000000"/>
              </a:solidFill>
              <a:latin typeface="Quicksand"/>
              <a:ea typeface="Quicksand"/>
              <a:cs typeface="Quicksand"/>
              <a:sym typeface="Quicksand"/>
            </a:endParaRPr>
          </a:p>
        </p:txBody>
      </p:sp>
      <p:sp>
        <p:nvSpPr>
          <p:cNvPr id="284" name="Google Shape;284;p24"/>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pic>
        <p:nvPicPr>
          <p:cNvPr id="289" name="Google Shape;289;p25"/>
          <p:cNvPicPr preferRelativeResize="0"/>
          <p:nvPr>
            <p:ph idx="1" type="body"/>
          </p:nvPr>
        </p:nvPicPr>
        <p:blipFill rotWithShape="1">
          <a:blip r:embed="rId3">
            <a:alphaModFix/>
          </a:blip>
          <a:srcRect b="13960" l="16580" r="18944" t="17458"/>
          <a:stretch/>
        </p:blipFill>
        <p:spPr>
          <a:xfrm>
            <a:off x="457200" y="1165950"/>
            <a:ext cx="8229600" cy="4526100"/>
          </a:xfrm>
          <a:prstGeom prst="rect">
            <a:avLst/>
          </a:prstGeom>
          <a:noFill/>
          <a:ln>
            <a:noFill/>
          </a:ln>
        </p:spPr>
      </p:pic>
      <p:sp>
        <p:nvSpPr>
          <p:cNvPr id="290" name="Google Shape;290;p25"/>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21"/>
          <p:cNvSpPr txBox="1"/>
          <p:nvPr>
            <p:ph type="title"/>
          </p:nvPr>
        </p:nvSpPr>
        <p:spPr>
          <a:xfrm>
            <a:off x="457200" y="-26377"/>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GB">
                <a:latin typeface="Quicksand"/>
                <a:ea typeface="Quicksand"/>
                <a:cs typeface="Quicksand"/>
                <a:sym typeface="Quicksand"/>
              </a:rPr>
              <a:t>Trips</a:t>
            </a:r>
            <a:endParaRPr b="1">
              <a:latin typeface="Quicksand"/>
              <a:ea typeface="Quicksand"/>
              <a:cs typeface="Quicksand"/>
              <a:sym typeface="Quicksand"/>
            </a:endParaRPr>
          </a:p>
        </p:txBody>
      </p:sp>
      <p:sp>
        <p:nvSpPr>
          <p:cNvPr id="296" name="Google Shape;296;p21"/>
          <p:cNvSpPr txBox="1"/>
          <p:nvPr/>
        </p:nvSpPr>
        <p:spPr>
          <a:xfrm>
            <a:off x="436050" y="990600"/>
            <a:ext cx="8479500" cy="5649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rPr b="0" i="0" lang="en-GB" sz="1900" u="none" cap="none" strike="noStrike">
                <a:solidFill>
                  <a:srgbClr val="000000"/>
                </a:solidFill>
                <a:latin typeface="Quicksand"/>
                <a:ea typeface="Quicksand"/>
                <a:cs typeface="Quicksand"/>
                <a:sym typeface="Quicksand"/>
              </a:rPr>
              <a:t>Educational workshops will take place throughout the year both in-school and off-site to provide exciting learning opportunities and experiences for the children. Next week, the children are taking part in cooking a delicious snack, as well as learning a traditional Australian song for ‘Languages Week’. There will also be a range of workshops and activities for the children to take part in during ‘Black History Month’ in October as well as Maths week in November.</a:t>
            </a:r>
            <a:endParaRPr b="0" i="0" sz="19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t/>
            </a:r>
            <a:endParaRPr b="0" i="0" sz="19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t/>
            </a:r>
            <a:endParaRPr b="0" i="0" sz="19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t/>
            </a:r>
            <a:endParaRPr b="0" i="0" sz="19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t/>
            </a:r>
            <a:endParaRPr b="0" i="0" sz="19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t/>
            </a:r>
            <a:endParaRPr b="0" i="0" sz="19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t/>
            </a:r>
            <a:endParaRPr b="0" i="0" sz="19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t/>
            </a:r>
            <a:endParaRPr b="0" i="0" sz="19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t/>
            </a:r>
            <a:endParaRPr b="0" i="0" sz="19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t/>
            </a:r>
            <a:endParaRPr b="0" i="0" sz="19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000"/>
              <a:buFont typeface="Arial"/>
              <a:buNone/>
            </a:pPr>
            <a:r>
              <a:rPr b="0" i="0" lang="en-GB" sz="1900" u="none" cap="none" strike="noStrike">
                <a:solidFill>
                  <a:srgbClr val="000000"/>
                </a:solidFill>
                <a:latin typeface="Quicksand"/>
                <a:ea typeface="Quicksand"/>
                <a:cs typeface="Quicksand"/>
                <a:sym typeface="Quicksand"/>
              </a:rPr>
              <a:t>In order for workshops and extra-curricular activities to take place, it is vital that timely contributions/payments are made. This enables the school to fund these activities and prepare well in advance.</a:t>
            </a:r>
            <a:endParaRPr b="0" i="0" sz="2300" u="none" cap="none" strike="noStrike">
              <a:solidFill>
                <a:schemeClr val="dk1"/>
              </a:solidFill>
              <a:latin typeface="Quicksand"/>
              <a:ea typeface="Quicksand"/>
              <a:cs typeface="Quicksand"/>
              <a:sym typeface="Quicksand"/>
            </a:endParaRPr>
          </a:p>
        </p:txBody>
      </p:sp>
      <p:pic>
        <p:nvPicPr>
          <p:cNvPr id="297" name="Google Shape;297;p21"/>
          <p:cNvPicPr preferRelativeResize="0"/>
          <p:nvPr/>
        </p:nvPicPr>
        <p:blipFill rotWithShape="1">
          <a:blip r:embed="rId3">
            <a:alphaModFix/>
          </a:blip>
          <a:srcRect b="0" l="0" r="0" t="0"/>
          <a:stretch/>
        </p:blipFill>
        <p:spPr>
          <a:xfrm>
            <a:off x="579049" y="3220175"/>
            <a:ext cx="2694549" cy="2018375"/>
          </a:xfrm>
          <a:prstGeom prst="rect">
            <a:avLst/>
          </a:prstGeom>
          <a:noFill/>
          <a:ln>
            <a:noFill/>
          </a:ln>
        </p:spPr>
      </p:pic>
      <p:pic>
        <p:nvPicPr>
          <p:cNvPr id="298" name="Google Shape;298;p21"/>
          <p:cNvPicPr preferRelativeResize="0"/>
          <p:nvPr/>
        </p:nvPicPr>
        <p:blipFill rotWithShape="1">
          <a:blip r:embed="rId4">
            <a:alphaModFix/>
          </a:blip>
          <a:srcRect b="0" l="18807" r="17070" t="0"/>
          <a:stretch/>
        </p:blipFill>
        <p:spPr>
          <a:xfrm>
            <a:off x="4620225" y="3181200"/>
            <a:ext cx="3998875" cy="20963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3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800"/>
              <a:buNone/>
            </a:pPr>
            <a:r>
              <a:rPr b="1" lang="en-GB">
                <a:latin typeface="Quicksand"/>
                <a:ea typeface="Quicksand"/>
                <a:cs typeface="Quicksand"/>
                <a:sym typeface="Quicksand"/>
              </a:rPr>
              <a:t>Homework Expectations</a:t>
            </a:r>
            <a:endParaRPr b="1">
              <a:latin typeface="Quicksand"/>
              <a:ea typeface="Quicksand"/>
              <a:cs typeface="Quicksand"/>
              <a:sym typeface="Quicksand"/>
            </a:endParaRPr>
          </a:p>
        </p:txBody>
      </p:sp>
      <p:sp>
        <p:nvSpPr>
          <p:cNvPr id="305" name="Google Shape;305;p31"/>
          <p:cNvSpPr txBox="1"/>
          <p:nvPr>
            <p:ph idx="1" type="body"/>
          </p:nvPr>
        </p:nvSpPr>
        <p:spPr>
          <a:xfrm>
            <a:off x="103650" y="1417650"/>
            <a:ext cx="8936700" cy="5304300"/>
          </a:xfrm>
          <a:prstGeom prst="rect">
            <a:avLst/>
          </a:prstGeom>
          <a:noFill/>
          <a:ln>
            <a:noFill/>
          </a:ln>
        </p:spPr>
        <p:txBody>
          <a:bodyPr anchorCtr="0" anchor="t" bIns="45700" lIns="91425" spcFirstLastPara="1" rIns="91425" wrap="square" tIns="45700">
            <a:noAutofit/>
          </a:bodyPr>
          <a:lstStyle/>
          <a:p>
            <a:pPr indent="0" lvl="0" marL="0" rtl="0" algn="l">
              <a:lnSpc>
                <a:spcPct val="80000"/>
              </a:lnSpc>
              <a:spcBef>
                <a:spcPts val="408"/>
              </a:spcBef>
              <a:spcAft>
                <a:spcPts val="0"/>
              </a:spcAft>
              <a:buClr>
                <a:schemeClr val="dk1"/>
              </a:buClr>
              <a:buSzPts val="2040"/>
              <a:buFont typeface="Arial"/>
              <a:buNone/>
            </a:pPr>
            <a:r>
              <a:rPr lang="en-GB" sz="2000">
                <a:latin typeface="Quicksand"/>
                <a:ea typeface="Quicksand"/>
                <a:cs typeface="Quicksand"/>
                <a:sym typeface="Quicksand"/>
              </a:rPr>
              <a:t>We have already provided the children with a homework timetable </a:t>
            </a:r>
            <a:r>
              <a:rPr b="1" lang="en-GB" sz="2000">
                <a:latin typeface="Quicksand"/>
                <a:ea typeface="Quicksand"/>
                <a:cs typeface="Quicksand"/>
                <a:sym typeface="Quicksand"/>
              </a:rPr>
              <a:t>(stuck in the front/back of their Reading Record)</a:t>
            </a:r>
            <a:r>
              <a:rPr lang="en-GB" sz="2000">
                <a:latin typeface="Quicksand"/>
                <a:ea typeface="Quicksand"/>
                <a:cs typeface="Quicksand"/>
                <a:sym typeface="Quicksand"/>
              </a:rPr>
              <a:t>. We believe in setting homework accordingly to the children’s needs. </a:t>
            </a:r>
            <a:endParaRPr sz="2000">
              <a:latin typeface="Quicksand"/>
              <a:ea typeface="Quicksand"/>
              <a:cs typeface="Quicksand"/>
              <a:sym typeface="Quicksand"/>
            </a:endParaRPr>
          </a:p>
          <a:p>
            <a:pPr indent="0" lvl="0" marL="0" rtl="0" algn="l">
              <a:lnSpc>
                <a:spcPct val="80000"/>
              </a:lnSpc>
              <a:spcBef>
                <a:spcPts val="408"/>
              </a:spcBef>
              <a:spcAft>
                <a:spcPts val="0"/>
              </a:spcAft>
              <a:buClr>
                <a:schemeClr val="dk1"/>
              </a:buClr>
              <a:buSzPts val="2040"/>
              <a:buFont typeface="Arial"/>
              <a:buNone/>
            </a:pPr>
            <a:r>
              <a:rPr lang="en-GB" sz="2000">
                <a:latin typeface="Quicksand"/>
                <a:ea typeface="Quicksand"/>
                <a:cs typeface="Quicksand"/>
                <a:sym typeface="Quicksand"/>
              </a:rPr>
              <a:t>They are fully informed daily about their homework, both in school and on Google Classroom. </a:t>
            </a:r>
            <a:endParaRPr sz="2000">
              <a:latin typeface="Quicksand"/>
              <a:ea typeface="Quicksand"/>
              <a:cs typeface="Quicksand"/>
              <a:sym typeface="Quicksand"/>
            </a:endParaRPr>
          </a:p>
          <a:p>
            <a:pPr indent="0" lvl="0" marL="0" rtl="0" algn="l">
              <a:lnSpc>
                <a:spcPct val="80000"/>
              </a:lnSpc>
              <a:spcBef>
                <a:spcPts val="408"/>
              </a:spcBef>
              <a:spcAft>
                <a:spcPts val="0"/>
              </a:spcAft>
              <a:buClr>
                <a:schemeClr val="dk1"/>
              </a:buClr>
              <a:buSzPts val="2040"/>
              <a:buFont typeface="Arial"/>
              <a:buNone/>
            </a:pPr>
            <a:r>
              <a:rPr lang="en-GB" sz="2000">
                <a:latin typeface="Quicksand"/>
                <a:ea typeface="Quicksand"/>
                <a:cs typeface="Quicksand"/>
                <a:sym typeface="Quicksand"/>
              </a:rPr>
              <a:t>We would like the children to begin taking ownership of their own learning and ensuring that they are completing their homework without your prompting.</a:t>
            </a:r>
            <a:endParaRPr sz="2000">
              <a:latin typeface="Quicksand"/>
              <a:ea typeface="Quicksand"/>
              <a:cs typeface="Quicksand"/>
              <a:sym typeface="Quicksand"/>
            </a:endParaRPr>
          </a:p>
          <a:p>
            <a:pPr indent="0" lvl="0" marL="0" rtl="0" algn="l">
              <a:lnSpc>
                <a:spcPct val="80000"/>
              </a:lnSpc>
              <a:spcBef>
                <a:spcPts val="408"/>
              </a:spcBef>
              <a:spcAft>
                <a:spcPts val="0"/>
              </a:spcAft>
              <a:buClr>
                <a:schemeClr val="dk1"/>
              </a:buClr>
              <a:buSzPts val="2040"/>
              <a:buFont typeface="Arial"/>
              <a:buNone/>
            </a:pPr>
            <a:r>
              <a:t/>
            </a:r>
            <a:endParaRPr sz="2000">
              <a:latin typeface="Quicksand"/>
              <a:ea typeface="Quicksand"/>
              <a:cs typeface="Quicksand"/>
              <a:sym typeface="Quicksand"/>
            </a:endParaRPr>
          </a:p>
          <a:p>
            <a:pPr indent="0" lvl="0" marL="0" rtl="0" algn="l">
              <a:lnSpc>
                <a:spcPct val="80000"/>
              </a:lnSpc>
              <a:spcBef>
                <a:spcPts val="408"/>
              </a:spcBef>
              <a:spcAft>
                <a:spcPts val="0"/>
              </a:spcAft>
              <a:buClr>
                <a:schemeClr val="dk1"/>
              </a:buClr>
              <a:buSzPts val="2040"/>
              <a:buFont typeface="Arial"/>
              <a:buNone/>
            </a:pPr>
            <a:r>
              <a:rPr b="1" lang="en-GB" sz="2000">
                <a:latin typeface="Quicksand"/>
                <a:ea typeface="Quicksand"/>
                <a:cs typeface="Quicksand"/>
                <a:sym typeface="Quicksand"/>
              </a:rPr>
              <a:t>Pupils must revise the year 5 / 6 common exception words and times tables.</a:t>
            </a:r>
            <a:endParaRPr b="1" sz="2000">
              <a:latin typeface="Quicksand"/>
              <a:ea typeface="Quicksand"/>
              <a:cs typeface="Quicksand"/>
              <a:sym typeface="Quicksand"/>
            </a:endParaRPr>
          </a:p>
          <a:p>
            <a:pPr indent="0" lvl="0" marL="0" rtl="0" algn="l">
              <a:lnSpc>
                <a:spcPct val="80000"/>
              </a:lnSpc>
              <a:spcBef>
                <a:spcPts val="408"/>
              </a:spcBef>
              <a:spcAft>
                <a:spcPts val="0"/>
              </a:spcAft>
              <a:buClr>
                <a:schemeClr val="dk1"/>
              </a:buClr>
              <a:buSzPts val="2040"/>
              <a:buFont typeface="Arial"/>
              <a:buNone/>
            </a:pPr>
            <a:r>
              <a:t/>
            </a:r>
            <a:endParaRPr b="1" sz="2000" u="sng">
              <a:latin typeface="Quicksand"/>
              <a:ea typeface="Quicksand"/>
              <a:cs typeface="Quicksand"/>
              <a:sym typeface="Quicksand"/>
            </a:endParaRPr>
          </a:p>
          <a:p>
            <a:pPr indent="0" lvl="0" marL="0" rtl="0" algn="l">
              <a:lnSpc>
                <a:spcPct val="80000"/>
              </a:lnSpc>
              <a:spcBef>
                <a:spcPts val="408"/>
              </a:spcBef>
              <a:spcAft>
                <a:spcPts val="0"/>
              </a:spcAft>
              <a:buClr>
                <a:schemeClr val="dk1"/>
              </a:buClr>
              <a:buSzPts val="2040"/>
              <a:buFont typeface="Arial"/>
              <a:buNone/>
            </a:pPr>
            <a:r>
              <a:rPr b="1" lang="en-GB" sz="1900" u="sng">
                <a:latin typeface="Quicksand"/>
                <a:ea typeface="Quicksand"/>
                <a:cs typeface="Quicksand"/>
                <a:sym typeface="Quicksand"/>
              </a:rPr>
              <a:t>Useful Websites for home learning:</a:t>
            </a:r>
            <a:r>
              <a:rPr b="1" lang="en-GB" sz="1900">
                <a:latin typeface="Quicksand"/>
                <a:ea typeface="Quicksand"/>
                <a:cs typeface="Quicksand"/>
                <a:sym typeface="Quicksand"/>
              </a:rPr>
              <a:t> </a:t>
            </a:r>
            <a:endParaRPr b="1" sz="1900">
              <a:latin typeface="Quicksand"/>
              <a:ea typeface="Quicksand"/>
              <a:cs typeface="Quicksand"/>
              <a:sym typeface="Quicksand"/>
            </a:endParaRPr>
          </a:p>
          <a:p>
            <a:pPr indent="-349250" lvl="0" marL="457200" rtl="0" algn="l">
              <a:lnSpc>
                <a:spcPct val="80000"/>
              </a:lnSpc>
              <a:spcBef>
                <a:spcPts val="408"/>
              </a:spcBef>
              <a:spcAft>
                <a:spcPts val="0"/>
              </a:spcAft>
              <a:buSzPts val="1900"/>
              <a:buFont typeface="Quicksand"/>
              <a:buChar char="•"/>
            </a:pPr>
            <a:r>
              <a:rPr lang="en-GB" sz="1900">
                <a:latin typeface="Quicksand"/>
                <a:ea typeface="Quicksand"/>
                <a:cs typeface="Quicksand"/>
                <a:sym typeface="Quicksand"/>
              </a:rPr>
              <a:t>BBC Bitesize</a:t>
            </a:r>
            <a:endParaRPr sz="1900">
              <a:latin typeface="Quicksand"/>
              <a:ea typeface="Quicksand"/>
              <a:cs typeface="Quicksand"/>
              <a:sym typeface="Quicksand"/>
            </a:endParaRPr>
          </a:p>
          <a:p>
            <a:pPr indent="-349250" lvl="0" marL="457200" rtl="0" algn="l">
              <a:lnSpc>
                <a:spcPct val="80000"/>
              </a:lnSpc>
              <a:spcBef>
                <a:spcPts val="0"/>
              </a:spcBef>
              <a:spcAft>
                <a:spcPts val="0"/>
              </a:spcAft>
              <a:buSzPts val="1900"/>
              <a:buFont typeface="Quicksand"/>
              <a:buChar char="•"/>
            </a:pPr>
            <a:r>
              <a:rPr lang="en-GB" sz="1900">
                <a:latin typeface="Quicksand"/>
                <a:ea typeface="Quicksand"/>
                <a:cs typeface="Quicksand"/>
                <a:sym typeface="Quicksand"/>
              </a:rPr>
              <a:t>Oxford Reading Owls</a:t>
            </a:r>
            <a:endParaRPr sz="1900">
              <a:latin typeface="Quicksand"/>
              <a:ea typeface="Quicksand"/>
              <a:cs typeface="Quicksand"/>
              <a:sym typeface="Quicksand"/>
            </a:endParaRPr>
          </a:p>
          <a:p>
            <a:pPr indent="-349250" lvl="0" marL="457200" rtl="0" algn="l">
              <a:lnSpc>
                <a:spcPct val="80000"/>
              </a:lnSpc>
              <a:spcBef>
                <a:spcPts val="0"/>
              </a:spcBef>
              <a:spcAft>
                <a:spcPts val="0"/>
              </a:spcAft>
              <a:buSzPts val="1900"/>
              <a:buFont typeface="Quicksand"/>
              <a:buChar char="•"/>
            </a:pPr>
            <a:r>
              <a:rPr lang="en-GB" sz="1900">
                <a:latin typeface="Quicksand"/>
                <a:ea typeface="Quicksand"/>
                <a:cs typeface="Quicksand"/>
                <a:sym typeface="Quicksand"/>
              </a:rPr>
              <a:t>ICT Games</a:t>
            </a:r>
            <a:endParaRPr sz="1900">
              <a:latin typeface="Quicksand"/>
              <a:ea typeface="Quicksand"/>
              <a:cs typeface="Quicksand"/>
              <a:sym typeface="Quicksand"/>
            </a:endParaRPr>
          </a:p>
          <a:p>
            <a:pPr indent="-349250" lvl="0" marL="457200" rtl="0" algn="l">
              <a:lnSpc>
                <a:spcPct val="80000"/>
              </a:lnSpc>
              <a:spcBef>
                <a:spcPts val="0"/>
              </a:spcBef>
              <a:spcAft>
                <a:spcPts val="0"/>
              </a:spcAft>
              <a:buSzPts val="1900"/>
              <a:buFont typeface="Quicksand"/>
              <a:buChar char="•"/>
            </a:pPr>
            <a:r>
              <a:rPr lang="en-GB" sz="1900">
                <a:latin typeface="Quicksand"/>
                <a:ea typeface="Quicksand"/>
                <a:cs typeface="Quicksand"/>
                <a:sym typeface="Quicksand"/>
              </a:rPr>
              <a:t>Top Marks Games</a:t>
            </a:r>
            <a:endParaRPr sz="1900">
              <a:latin typeface="Quicksand"/>
              <a:ea typeface="Quicksand"/>
              <a:cs typeface="Quicksand"/>
              <a:sym typeface="Quicksand"/>
            </a:endParaRPr>
          </a:p>
          <a:p>
            <a:pPr indent="-349250" lvl="0" marL="457200" rtl="0" algn="l">
              <a:lnSpc>
                <a:spcPct val="80000"/>
              </a:lnSpc>
              <a:spcBef>
                <a:spcPts val="0"/>
              </a:spcBef>
              <a:spcAft>
                <a:spcPts val="0"/>
              </a:spcAft>
              <a:buSzPts val="1900"/>
              <a:buFont typeface="Quicksand"/>
              <a:buChar char="•"/>
            </a:pPr>
            <a:r>
              <a:rPr lang="en-GB" sz="1900">
                <a:latin typeface="Quicksand"/>
                <a:ea typeface="Quicksand"/>
                <a:cs typeface="Quicksand"/>
                <a:sym typeface="Quicksand"/>
              </a:rPr>
              <a:t>TTRockstars (times tables)</a:t>
            </a:r>
            <a:endParaRPr sz="3600">
              <a:latin typeface="Quicksand"/>
              <a:ea typeface="Quicksand"/>
              <a:cs typeface="Quicksand"/>
              <a:sym typeface="Quicksan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2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959"/>
              <a:buFont typeface="Calibri"/>
              <a:buNone/>
            </a:pPr>
            <a:r>
              <a:rPr b="1" lang="en-GB" sz="3959">
                <a:latin typeface="Quicksand"/>
                <a:ea typeface="Quicksand"/>
                <a:cs typeface="Quicksand"/>
                <a:sym typeface="Quicksand"/>
              </a:rPr>
              <a:t>Marking and Feedback</a:t>
            </a:r>
            <a:r>
              <a:rPr lang="en-GB" sz="3959">
                <a:latin typeface="Quicksand"/>
                <a:ea typeface="Quicksand"/>
                <a:cs typeface="Quicksand"/>
                <a:sym typeface="Quicksand"/>
              </a:rPr>
              <a:t> </a:t>
            </a:r>
            <a:endParaRPr>
              <a:latin typeface="Quicksand"/>
              <a:ea typeface="Quicksand"/>
              <a:cs typeface="Quicksand"/>
              <a:sym typeface="Quicksand"/>
            </a:endParaRPr>
          </a:p>
        </p:txBody>
      </p:sp>
      <p:sp>
        <p:nvSpPr>
          <p:cNvPr id="311" name="Google Shape;311;p22"/>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rmAutofit/>
          </a:bodyPr>
          <a:lstStyle/>
          <a:p>
            <a:pPr indent="-342900" lvl="0" marL="342900" rtl="0" algn="l">
              <a:lnSpc>
                <a:spcPct val="100000"/>
              </a:lnSpc>
              <a:spcBef>
                <a:spcPts val="0"/>
              </a:spcBef>
              <a:spcAft>
                <a:spcPts val="0"/>
              </a:spcAft>
              <a:buClr>
                <a:schemeClr val="dk1"/>
              </a:buClr>
              <a:buSzPts val="2635"/>
              <a:buFont typeface="Quicksand"/>
              <a:buChar char="•"/>
            </a:pPr>
            <a:r>
              <a:rPr lang="en-GB" sz="2635">
                <a:latin typeface="Quicksand"/>
                <a:ea typeface="Quicksand"/>
                <a:cs typeface="Quicksand"/>
                <a:sym typeface="Quicksand"/>
              </a:rPr>
              <a:t>Research has shown that the most effective form of feedback is </a:t>
            </a:r>
            <a:r>
              <a:rPr lang="en-GB" sz="2635">
                <a:solidFill>
                  <a:srgbClr val="7030A0"/>
                </a:solidFill>
                <a:latin typeface="Quicksand"/>
                <a:ea typeface="Quicksand"/>
                <a:cs typeface="Quicksand"/>
                <a:sym typeface="Quicksand"/>
              </a:rPr>
              <a:t>immediate </a:t>
            </a:r>
            <a:r>
              <a:rPr lang="en-GB" sz="2635">
                <a:latin typeface="Quicksand"/>
                <a:ea typeface="Quicksand"/>
                <a:cs typeface="Quicksand"/>
                <a:sym typeface="Quicksand"/>
              </a:rPr>
              <a:t>and given during the point of learning. </a:t>
            </a:r>
            <a:endParaRPr>
              <a:latin typeface="Quicksand"/>
              <a:ea typeface="Quicksand"/>
              <a:cs typeface="Quicksand"/>
              <a:sym typeface="Quicksand"/>
            </a:endParaRPr>
          </a:p>
          <a:p>
            <a:pPr indent="-342900" lvl="0" marL="342900" rtl="0" algn="l">
              <a:lnSpc>
                <a:spcPct val="100000"/>
              </a:lnSpc>
              <a:spcBef>
                <a:spcPts val="527"/>
              </a:spcBef>
              <a:spcAft>
                <a:spcPts val="0"/>
              </a:spcAft>
              <a:buClr>
                <a:schemeClr val="dk1"/>
              </a:buClr>
              <a:buSzPts val="2635"/>
              <a:buFont typeface="Quicksand"/>
              <a:buChar char="•"/>
            </a:pPr>
            <a:r>
              <a:rPr lang="en-GB" sz="2635">
                <a:latin typeface="Quicksand"/>
                <a:ea typeface="Quicksand"/>
                <a:cs typeface="Quicksand"/>
                <a:sym typeface="Quicksand"/>
              </a:rPr>
              <a:t>As a school, we have moved towards using </a:t>
            </a:r>
            <a:r>
              <a:rPr lang="en-GB" sz="2635">
                <a:solidFill>
                  <a:srgbClr val="7030A0"/>
                </a:solidFill>
                <a:latin typeface="Quicksand"/>
                <a:ea typeface="Quicksand"/>
                <a:cs typeface="Quicksand"/>
                <a:sym typeface="Quicksand"/>
              </a:rPr>
              <a:t>verbal feedback </a:t>
            </a:r>
            <a:r>
              <a:rPr lang="en-GB" sz="2635">
                <a:latin typeface="Quicksand"/>
                <a:ea typeface="Quicksand"/>
                <a:cs typeface="Quicksand"/>
                <a:sym typeface="Quicksand"/>
              </a:rPr>
              <a:t>as our main form of feedback.</a:t>
            </a:r>
            <a:endParaRPr>
              <a:latin typeface="Quicksand"/>
              <a:ea typeface="Quicksand"/>
              <a:cs typeface="Quicksand"/>
              <a:sym typeface="Quicksand"/>
            </a:endParaRPr>
          </a:p>
          <a:p>
            <a:pPr indent="-342900" lvl="0" marL="342900" rtl="0" algn="l">
              <a:lnSpc>
                <a:spcPct val="100000"/>
              </a:lnSpc>
              <a:spcBef>
                <a:spcPts val="527"/>
              </a:spcBef>
              <a:spcAft>
                <a:spcPts val="0"/>
              </a:spcAft>
              <a:buClr>
                <a:schemeClr val="dk1"/>
              </a:buClr>
              <a:buSzPts val="2635"/>
              <a:buFont typeface="Quicksand"/>
              <a:buChar char="•"/>
            </a:pPr>
            <a:r>
              <a:rPr lang="en-GB" sz="2635">
                <a:latin typeface="Quicksand"/>
                <a:ea typeface="Quicksand"/>
                <a:cs typeface="Quicksand"/>
                <a:sym typeface="Quicksand"/>
              </a:rPr>
              <a:t>Feedback includes </a:t>
            </a:r>
            <a:r>
              <a:rPr lang="en-GB" sz="2635">
                <a:solidFill>
                  <a:srgbClr val="7030A0"/>
                </a:solidFill>
                <a:latin typeface="Quicksand"/>
                <a:ea typeface="Quicksand"/>
                <a:cs typeface="Quicksand"/>
                <a:sym typeface="Quicksand"/>
              </a:rPr>
              <a:t>verbal, paired, whole-class and written feedback given in NOW comments.</a:t>
            </a:r>
            <a:endParaRPr>
              <a:latin typeface="Quicksand"/>
              <a:ea typeface="Quicksand"/>
              <a:cs typeface="Quicksand"/>
              <a:sym typeface="Quicksand"/>
            </a:endParaRPr>
          </a:p>
          <a:p>
            <a:pPr indent="-185420" lvl="0" marL="342900" rtl="0" algn="l">
              <a:lnSpc>
                <a:spcPct val="80000"/>
              </a:lnSpc>
              <a:spcBef>
                <a:spcPts val="496"/>
              </a:spcBef>
              <a:spcAft>
                <a:spcPts val="0"/>
              </a:spcAft>
              <a:buClr>
                <a:schemeClr val="dk1"/>
              </a:buClr>
              <a:buSzPts val="2480"/>
              <a:buNone/>
            </a:pPr>
            <a:r>
              <a:t/>
            </a:r>
            <a:endParaRPr sz="2480">
              <a:latin typeface="Arial"/>
              <a:ea typeface="Arial"/>
              <a:cs typeface="Arial"/>
              <a:sym typeface="Arial"/>
            </a:endParaRPr>
          </a:p>
        </p:txBody>
      </p:sp>
      <p:pic>
        <p:nvPicPr>
          <p:cNvPr id="312" name="Google Shape;312;p22"/>
          <p:cNvPicPr preferRelativeResize="0"/>
          <p:nvPr/>
        </p:nvPicPr>
        <p:blipFill rotWithShape="1">
          <a:blip r:embed="rId3">
            <a:alphaModFix/>
          </a:blip>
          <a:srcRect b="0" l="0" r="0" t="0"/>
          <a:stretch/>
        </p:blipFill>
        <p:spPr>
          <a:xfrm>
            <a:off x="3288505" y="4805500"/>
            <a:ext cx="2566988" cy="1320800"/>
          </a:xfrm>
          <a:prstGeom prst="rect">
            <a:avLst/>
          </a:prstGeom>
          <a:noFill/>
          <a:ln>
            <a:noFill/>
          </a:ln>
        </p:spPr>
      </p:pic>
      <p:sp>
        <p:nvSpPr>
          <p:cNvPr id="313" name="Google Shape;313;p22"/>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2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800"/>
              <a:buNone/>
            </a:pPr>
            <a:r>
              <a:rPr b="1" lang="en-GB">
                <a:latin typeface="Quicksand"/>
                <a:ea typeface="Quicksand"/>
                <a:cs typeface="Quicksand"/>
                <a:sym typeface="Quicksand"/>
              </a:rPr>
              <a:t>Parents Evening</a:t>
            </a:r>
            <a:endParaRPr b="1">
              <a:latin typeface="Quicksand"/>
              <a:ea typeface="Quicksand"/>
              <a:cs typeface="Quicksand"/>
              <a:sym typeface="Quicksand"/>
            </a:endParaRPr>
          </a:p>
        </p:txBody>
      </p:sp>
      <p:sp>
        <p:nvSpPr>
          <p:cNvPr id="320" name="Google Shape;320;p23"/>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360"/>
              </a:spcBef>
              <a:spcAft>
                <a:spcPts val="0"/>
              </a:spcAft>
              <a:buSzPts val="1800"/>
              <a:buNone/>
            </a:pPr>
            <a:r>
              <a:rPr lang="en-GB">
                <a:latin typeface="Quicksand"/>
                <a:ea typeface="Quicksand"/>
                <a:cs typeface="Quicksand"/>
                <a:sym typeface="Quicksand"/>
              </a:rPr>
              <a:t>There will be the option of one evening for face-to-face appointments and the other will be on School Cloud subject to availability.</a:t>
            </a:r>
            <a:endParaRPr>
              <a:latin typeface="Quicksand"/>
              <a:ea typeface="Quicksand"/>
              <a:cs typeface="Quicksand"/>
              <a:sym typeface="Quicksand"/>
            </a:endParaRPr>
          </a:p>
          <a:p>
            <a:pPr indent="0" lvl="0" marL="0" rtl="0" algn="l">
              <a:lnSpc>
                <a:spcPct val="100000"/>
              </a:lnSpc>
              <a:spcBef>
                <a:spcPts val="360"/>
              </a:spcBef>
              <a:spcAft>
                <a:spcPts val="0"/>
              </a:spcAft>
              <a:buSzPts val="1800"/>
              <a:buNone/>
            </a:pPr>
            <a:r>
              <a:rPr lang="en-GB">
                <a:latin typeface="Quicksand"/>
                <a:ea typeface="Quicksand"/>
                <a:cs typeface="Quicksand"/>
                <a:sym typeface="Quicksand"/>
              </a:rPr>
              <a:t>Tuesday 3rd/Wednesday 4th November</a:t>
            </a:r>
            <a:endParaRPr>
              <a:latin typeface="Quicksand"/>
              <a:ea typeface="Quicksand"/>
              <a:cs typeface="Quicksand"/>
              <a:sym typeface="Quicksand"/>
            </a:endParaRPr>
          </a:p>
        </p:txBody>
      </p:sp>
      <p:pic>
        <p:nvPicPr>
          <p:cNvPr id="321" name="Google Shape;321;p23"/>
          <p:cNvPicPr preferRelativeResize="0"/>
          <p:nvPr/>
        </p:nvPicPr>
        <p:blipFill rotWithShape="1">
          <a:blip r:embed="rId3">
            <a:alphaModFix/>
          </a:blip>
          <a:srcRect b="0" l="0" r="0" t="0"/>
          <a:stretch/>
        </p:blipFill>
        <p:spPr>
          <a:xfrm>
            <a:off x="2031825" y="4654475"/>
            <a:ext cx="5216250" cy="1956100"/>
          </a:xfrm>
          <a:prstGeom prst="rect">
            <a:avLst/>
          </a:prstGeom>
          <a:noFill/>
          <a:ln>
            <a:noFill/>
          </a:ln>
        </p:spPr>
      </p:pic>
      <p:sp>
        <p:nvSpPr>
          <p:cNvPr id="322" name="Google Shape;322;p23"/>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28"/>
          <p:cNvSpPr txBox="1"/>
          <p:nvPr>
            <p:ph type="title"/>
          </p:nvPr>
        </p:nvSpPr>
        <p:spPr>
          <a:xfrm>
            <a:off x="533400" y="152400"/>
            <a:ext cx="8229600" cy="43434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br>
              <a:rPr lang="en-GB"/>
            </a:br>
            <a:br>
              <a:rPr lang="en-GB"/>
            </a:br>
            <a:br>
              <a:rPr lang="en-GB"/>
            </a:br>
            <a:br>
              <a:rPr lang="en-GB"/>
            </a:br>
            <a:br>
              <a:rPr lang="en-GB"/>
            </a:br>
            <a:br>
              <a:rPr lang="en-GB"/>
            </a:br>
            <a:r>
              <a:rPr b="1" lang="en-GB">
                <a:latin typeface="Quicksand"/>
                <a:ea typeface="Quicksand"/>
                <a:cs typeface="Quicksand"/>
                <a:sym typeface="Quicksand"/>
              </a:rPr>
              <a:t>How can you help your child at School? </a:t>
            </a:r>
            <a:r>
              <a:rPr b="1" lang="en-GB">
                <a:latin typeface="Spectral"/>
                <a:ea typeface="Spectral"/>
                <a:cs typeface="Spectral"/>
                <a:sym typeface="Spectral"/>
              </a:rPr>
              <a:t> </a:t>
            </a:r>
            <a:br>
              <a:rPr lang="en-GB">
                <a:latin typeface="Spectral"/>
                <a:ea typeface="Spectral"/>
                <a:cs typeface="Spectral"/>
                <a:sym typeface="Spectral"/>
              </a:rPr>
            </a:br>
            <a:endParaRPr>
              <a:latin typeface="Spectral"/>
              <a:ea typeface="Spectral"/>
              <a:cs typeface="Spectral"/>
              <a:sym typeface="Spectral"/>
            </a:endParaRPr>
          </a:p>
        </p:txBody>
      </p:sp>
      <p:pic>
        <p:nvPicPr>
          <p:cNvPr id="328" name="Google Shape;328;p28"/>
          <p:cNvPicPr preferRelativeResize="0"/>
          <p:nvPr/>
        </p:nvPicPr>
        <p:blipFill rotWithShape="1">
          <a:blip r:embed="rId3">
            <a:alphaModFix/>
          </a:blip>
          <a:srcRect b="0" l="0" r="0" t="0"/>
          <a:stretch/>
        </p:blipFill>
        <p:spPr>
          <a:xfrm>
            <a:off x="2743200" y="685800"/>
            <a:ext cx="3321050" cy="22098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29"/>
          <p:cNvSpPr txBox="1"/>
          <p:nvPr>
            <p:ph idx="1" type="body"/>
          </p:nvPr>
        </p:nvSpPr>
        <p:spPr>
          <a:xfrm>
            <a:off x="0" y="238925"/>
            <a:ext cx="9144000" cy="5241300"/>
          </a:xfrm>
          <a:prstGeom prst="rect">
            <a:avLst/>
          </a:prstGeom>
          <a:noFill/>
          <a:ln>
            <a:noFill/>
          </a:ln>
        </p:spPr>
        <p:txBody>
          <a:bodyPr anchorCtr="0" anchor="t" bIns="45700" lIns="91425" spcFirstLastPara="1" rIns="91425" wrap="square" tIns="45700">
            <a:noAutofit/>
          </a:bodyPr>
          <a:lstStyle/>
          <a:p>
            <a:pPr indent="-323850" lvl="0" marL="342900" rtl="0" algn="l">
              <a:lnSpc>
                <a:spcPct val="80000"/>
              </a:lnSpc>
              <a:spcBef>
                <a:spcPts val="0"/>
              </a:spcBef>
              <a:spcAft>
                <a:spcPts val="0"/>
              </a:spcAft>
              <a:buClr>
                <a:schemeClr val="dk1"/>
              </a:buClr>
              <a:buSzPts val="2000"/>
              <a:buChar char="•"/>
            </a:pPr>
            <a:r>
              <a:rPr b="1" lang="en-GB" sz="2000">
                <a:latin typeface="Quicksand"/>
                <a:ea typeface="Quicksand"/>
                <a:cs typeface="Quicksand"/>
                <a:sym typeface="Quicksand"/>
              </a:rPr>
              <a:t>Reading </a:t>
            </a:r>
            <a:r>
              <a:rPr lang="en-GB" sz="2000">
                <a:latin typeface="Quicksand"/>
                <a:ea typeface="Quicksand"/>
                <a:cs typeface="Quicksand"/>
                <a:sym typeface="Quicksand"/>
              </a:rPr>
              <a:t>– Children must read </a:t>
            </a:r>
            <a:r>
              <a:rPr b="1" lang="en-GB" sz="2000">
                <a:latin typeface="Quicksand"/>
                <a:ea typeface="Quicksand"/>
                <a:cs typeface="Quicksand"/>
                <a:sym typeface="Quicksand"/>
              </a:rPr>
              <a:t>every day </a:t>
            </a:r>
            <a:r>
              <a:rPr lang="en-GB" sz="2000">
                <a:latin typeface="Quicksand"/>
                <a:ea typeface="Quicksand"/>
                <a:cs typeface="Quicksand"/>
                <a:sym typeface="Quicksand"/>
              </a:rPr>
              <a:t>for 20 minutes. Please listen to your child read and comment/sign the record book </a:t>
            </a:r>
            <a:r>
              <a:rPr b="1" lang="en-GB" sz="2000">
                <a:latin typeface="Quicksand"/>
                <a:ea typeface="Quicksand"/>
                <a:cs typeface="Quicksand"/>
                <a:sym typeface="Quicksand"/>
              </a:rPr>
              <a:t>at least once a week.</a:t>
            </a:r>
            <a:endParaRPr b="1" sz="2000">
              <a:latin typeface="Quicksand"/>
              <a:ea typeface="Quicksand"/>
              <a:cs typeface="Quicksand"/>
              <a:sym typeface="Quicksand"/>
            </a:endParaRPr>
          </a:p>
          <a:p>
            <a:pPr indent="0" lvl="0" marL="457200" rtl="0" algn="l">
              <a:lnSpc>
                <a:spcPct val="80000"/>
              </a:lnSpc>
              <a:spcBef>
                <a:spcPts val="0"/>
              </a:spcBef>
              <a:spcAft>
                <a:spcPts val="0"/>
              </a:spcAft>
              <a:buSzPts val="1800"/>
              <a:buNone/>
            </a:pPr>
            <a:r>
              <a:t/>
            </a:r>
            <a:endParaRPr b="1" sz="2000">
              <a:latin typeface="Quicksand"/>
              <a:ea typeface="Quicksand"/>
              <a:cs typeface="Quicksand"/>
              <a:sym typeface="Quicksand"/>
            </a:endParaRPr>
          </a:p>
          <a:p>
            <a:pPr indent="-323850" lvl="0" marL="342900" rtl="0" algn="l">
              <a:lnSpc>
                <a:spcPct val="80000"/>
              </a:lnSpc>
              <a:spcBef>
                <a:spcPts val="408"/>
              </a:spcBef>
              <a:spcAft>
                <a:spcPts val="0"/>
              </a:spcAft>
              <a:buClr>
                <a:schemeClr val="dk1"/>
              </a:buClr>
              <a:buSzPts val="2000"/>
              <a:buFont typeface="Quicksand"/>
              <a:buChar char="•"/>
            </a:pPr>
            <a:r>
              <a:rPr b="1" lang="en-GB" sz="2000">
                <a:latin typeface="Quicksand"/>
                <a:ea typeface="Quicksand"/>
                <a:cs typeface="Quicksand"/>
                <a:sym typeface="Quicksand"/>
              </a:rPr>
              <a:t>Attendance – every lesson counts</a:t>
            </a:r>
            <a:endParaRPr sz="2000">
              <a:latin typeface="Quicksand"/>
              <a:ea typeface="Quicksand"/>
              <a:cs typeface="Quicksand"/>
              <a:sym typeface="Quicksand"/>
            </a:endParaRPr>
          </a:p>
          <a:p>
            <a:pPr indent="0" lvl="0" marL="0" rtl="0" algn="l">
              <a:lnSpc>
                <a:spcPct val="80000"/>
              </a:lnSpc>
              <a:spcBef>
                <a:spcPts val="408"/>
              </a:spcBef>
              <a:spcAft>
                <a:spcPts val="0"/>
              </a:spcAft>
              <a:buClr>
                <a:schemeClr val="dk1"/>
              </a:buClr>
              <a:buSzPts val="2040"/>
              <a:buNone/>
            </a:pPr>
            <a:r>
              <a:rPr lang="en-GB" sz="2000">
                <a:latin typeface="Quicksand"/>
                <a:ea typeface="Quicksand"/>
                <a:cs typeface="Quicksand"/>
                <a:sym typeface="Quicksand"/>
              </a:rPr>
              <a:t>It is important that pupils attend school daily as this has an impact on their learning and progression. Classes are rewarded weekly for 100% attendance.</a:t>
            </a:r>
            <a:endParaRPr sz="2000">
              <a:latin typeface="Quicksand"/>
              <a:ea typeface="Quicksand"/>
              <a:cs typeface="Quicksand"/>
              <a:sym typeface="Quicksand"/>
            </a:endParaRPr>
          </a:p>
          <a:p>
            <a:pPr indent="0" lvl="0" marL="0" rtl="0" algn="l">
              <a:lnSpc>
                <a:spcPct val="80000"/>
              </a:lnSpc>
              <a:spcBef>
                <a:spcPts val="408"/>
              </a:spcBef>
              <a:spcAft>
                <a:spcPts val="0"/>
              </a:spcAft>
              <a:buClr>
                <a:schemeClr val="dk1"/>
              </a:buClr>
              <a:buSzPts val="2040"/>
              <a:buNone/>
            </a:pPr>
            <a:r>
              <a:t/>
            </a:r>
            <a:endParaRPr sz="2000">
              <a:latin typeface="Quicksand"/>
              <a:ea typeface="Quicksand"/>
              <a:cs typeface="Quicksand"/>
              <a:sym typeface="Quicksand"/>
            </a:endParaRPr>
          </a:p>
          <a:p>
            <a:pPr indent="-323850" lvl="0" marL="342900" rtl="0" algn="l">
              <a:lnSpc>
                <a:spcPct val="80000"/>
              </a:lnSpc>
              <a:spcBef>
                <a:spcPts val="408"/>
              </a:spcBef>
              <a:spcAft>
                <a:spcPts val="0"/>
              </a:spcAft>
              <a:buClr>
                <a:schemeClr val="dk1"/>
              </a:buClr>
              <a:buSzPts val="2000"/>
              <a:buFont typeface="Quicksand"/>
              <a:buChar char="•"/>
            </a:pPr>
            <a:r>
              <a:rPr b="1" lang="en-GB" sz="2000">
                <a:latin typeface="Quicksand"/>
                <a:ea typeface="Quicksand"/>
                <a:cs typeface="Quicksand"/>
                <a:sym typeface="Quicksand"/>
              </a:rPr>
              <a:t>Punctuality</a:t>
            </a:r>
            <a:endParaRPr sz="2000">
              <a:latin typeface="Quicksand"/>
              <a:ea typeface="Quicksand"/>
              <a:cs typeface="Quicksand"/>
              <a:sym typeface="Quicksand"/>
            </a:endParaRPr>
          </a:p>
          <a:p>
            <a:pPr indent="0" lvl="0" marL="0" rtl="0" algn="l">
              <a:lnSpc>
                <a:spcPct val="80000"/>
              </a:lnSpc>
              <a:spcBef>
                <a:spcPts val="408"/>
              </a:spcBef>
              <a:spcAft>
                <a:spcPts val="0"/>
              </a:spcAft>
              <a:buSzPts val="1800"/>
              <a:buNone/>
            </a:pPr>
            <a:r>
              <a:rPr lang="en-GB" sz="2000">
                <a:latin typeface="Quicksand"/>
                <a:ea typeface="Quicksand"/>
                <a:cs typeface="Quicksand"/>
                <a:sym typeface="Quicksand"/>
              </a:rPr>
              <a:t> It is paramount that the children attend school on time. We organise our learning from 8:35am and the children will benefit greatly by starting their day by being as punctual as possible.</a:t>
            </a:r>
            <a:endParaRPr sz="2000">
              <a:latin typeface="Quicksand"/>
              <a:ea typeface="Quicksand"/>
              <a:cs typeface="Quicksand"/>
              <a:sym typeface="Quicksand"/>
            </a:endParaRPr>
          </a:p>
          <a:p>
            <a:pPr indent="0" lvl="0" marL="0" rtl="0" algn="l">
              <a:lnSpc>
                <a:spcPct val="80000"/>
              </a:lnSpc>
              <a:spcBef>
                <a:spcPts val="408"/>
              </a:spcBef>
              <a:spcAft>
                <a:spcPts val="0"/>
              </a:spcAft>
              <a:buSzPts val="1800"/>
              <a:buNone/>
            </a:pPr>
            <a:r>
              <a:t/>
            </a:r>
            <a:endParaRPr sz="2000">
              <a:latin typeface="Quicksand"/>
              <a:ea typeface="Quicksand"/>
              <a:cs typeface="Quicksand"/>
              <a:sym typeface="Quicksand"/>
            </a:endParaRPr>
          </a:p>
          <a:p>
            <a:pPr indent="-355600" lvl="0" marL="457200" rtl="0" algn="l">
              <a:lnSpc>
                <a:spcPct val="80000"/>
              </a:lnSpc>
              <a:spcBef>
                <a:spcPts val="408"/>
              </a:spcBef>
              <a:spcAft>
                <a:spcPts val="0"/>
              </a:spcAft>
              <a:buSzPts val="2000"/>
              <a:buFont typeface="Quicksand"/>
              <a:buChar char="•"/>
            </a:pPr>
            <a:r>
              <a:rPr b="1" lang="en-GB" sz="2000">
                <a:latin typeface="Quicksand"/>
                <a:ea typeface="Quicksand"/>
                <a:cs typeface="Quicksand"/>
                <a:sym typeface="Quicksand"/>
              </a:rPr>
              <a:t>CGP revision books.</a:t>
            </a:r>
            <a:r>
              <a:rPr lang="en-GB" sz="2000">
                <a:latin typeface="Quicksand"/>
                <a:ea typeface="Quicksand"/>
                <a:cs typeface="Quicksand"/>
                <a:sym typeface="Quicksand"/>
              </a:rPr>
              <a:t> These are a wonderful means of preparing for the demands of year 5 as well as next years SATs exams.</a:t>
            </a:r>
            <a:endParaRPr sz="2000">
              <a:latin typeface="Quicksand"/>
              <a:ea typeface="Quicksand"/>
              <a:cs typeface="Quicksand"/>
              <a:sym typeface="Quicksand"/>
            </a:endParaRPr>
          </a:p>
        </p:txBody>
      </p:sp>
      <p:pic>
        <p:nvPicPr>
          <p:cNvPr id="335" name="Google Shape;335;p29"/>
          <p:cNvPicPr preferRelativeResize="0"/>
          <p:nvPr/>
        </p:nvPicPr>
        <p:blipFill rotWithShape="1">
          <a:blip r:embed="rId3">
            <a:alphaModFix/>
          </a:blip>
          <a:srcRect b="0" l="0" r="0" t="0"/>
          <a:stretch/>
        </p:blipFill>
        <p:spPr>
          <a:xfrm>
            <a:off x="6692250" y="5403350"/>
            <a:ext cx="2451749" cy="145465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30"/>
          <p:cNvSpPr txBox="1"/>
          <p:nvPr>
            <p:ph idx="1" type="body"/>
          </p:nvPr>
        </p:nvSpPr>
        <p:spPr>
          <a:xfrm>
            <a:off x="291425" y="282925"/>
            <a:ext cx="8519100" cy="5843400"/>
          </a:xfrm>
          <a:prstGeom prst="rect">
            <a:avLst/>
          </a:prstGeom>
          <a:noFill/>
          <a:ln>
            <a:noFill/>
          </a:ln>
        </p:spPr>
        <p:txBody>
          <a:bodyPr anchorCtr="0" anchor="t" bIns="45700" lIns="91425" spcFirstLastPara="1" rIns="91425" wrap="square" tIns="45700">
            <a:noAutofit/>
          </a:bodyPr>
          <a:lstStyle/>
          <a:p>
            <a:pPr indent="-347980" lvl="0" marL="342900" rtl="0" algn="l">
              <a:lnSpc>
                <a:spcPct val="90000"/>
              </a:lnSpc>
              <a:spcBef>
                <a:spcPts val="0"/>
              </a:spcBef>
              <a:spcAft>
                <a:spcPts val="0"/>
              </a:spcAft>
              <a:buClr>
                <a:srgbClr val="000000"/>
              </a:buClr>
              <a:buSzPts val="2500"/>
              <a:buFont typeface="Quicksand"/>
              <a:buChar char="•"/>
            </a:pPr>
            <a:r>
              <a:rPr b="1" lang="en-GB" sz="2500">
                <a:solidFill>
                  <a:srgbClr val="000000"/>
                </a:solidFill>
                <a:latin typeface="Quicksand"/>
                <a:ea typeface="Quicksand"/>
                <a:cs typeface="Quicksand"/>
                <a:sym typeface="Quicksand"/>
              </a:rPr>
              <a:t>Healthy snack and water bottle (daily) - </a:t>
            </a:r>
            <a:r>
              <a:rPr lang="en-GB" sz="2500">
                <a:solidFill>
                  <a:srgbClr val="000000"/>
                </a:solidFill>
                <a:latin typeface="Quicksand"/>
                <a:ea typeface="Quicksand"/>
                <a:cs typeface="Quicksand"/>
                <a:sym typeface="Quicksand"/>
              </a:rPr>
              <a:t>No packed lunch boxes for break time snack</a:t>
            </a:r>
            <a:endParaRPr sz="2500">
              <a:latin typeface="Quicksand"/>
              <a:ea typeface="Quicksand"/>
              <a:cs typeface="Quicksand"/>
              <a:sym typeface="Quicksand"/>
            </a:endParaRPr>
          </a:p>
          <a:p>
            <a:pPr indent="0" lvl="0" marL="0" rtl="0" algn="l">
              <a:lnSpc>
                <a:spcPct val="90000"/>
              </a:lnSpc>
              <a:spcBef>
                <a:spcPts val="444"/>
              </a:spcBef>
              <a:spcAft>
                <a:spcPts val="0"/>
              </a:spcAft>
              <a:buClr>
                <a:schemeClr val="dk1"/>
              </a:buClr>
              <a:buSzPts val="2400"/>
              <a:buNone/>
            </a:pPr>
            <a:r>
              <a:t/>
            </a:r>
            <a:endParaRPr b="1" sz="2500">
              <a:solidFill>
                <a:srgbClr val="000000"/>
              </a:solidFill>
              <a:latin typeface="Quicksand"/>
              <a:ea typeface="Quicksand"/>
              <a:cs typeface="Quicksand"/>
              <a:sym typeface="Quicksand"/>
            </a:endParaRPr>
          </a:p>
          <a:p>
            <a:pPr indent="-347980" lvl="0" marL="342900" rtl="0" algn="l">
              <a:lnSpc>
                <a:spcPct val="90000"/>
              </a:lnSpc>
              <a:spcBef>
                <a:spcPts val="444"/>
              </a:spcBef>
              <a:spcAft>
                <a:spcPts val="0"/>
              </a:spcAft>
              <a:buClr>
                <a:schemeClr val="dk1"/>
              </a:buClr>
              <a:buSzPts val="2500"/>
              <a:buChar char="•"/>
            </a:pPr>
            <a:r>
              <a:rPr b="1" lang="en-GB" sz="2500">
                <a:latin typeface="Quicksand"/>
                <a:ea typeface="Quicksand"/>
                <a:cs typeface="Quicksand"/>
                <a:sym typeface="Quicksand"/>
              </a:rPr>
              <a:t>Pencil case – </a:t>
            </a:r>
            <a:r>
              <a:rPr lang="en-GB" sz="2500">
                <a:latin typeface="Quicksand"/>
                <a:ea typeface="Quicksand"/>
                <a:cs typeface="Quicksand"/>
                <a:sym typeface="Quicksand"/>
              </a:rPr>
              <a:t>Pupils need a simple pencil case </a:t>
            </a:r>
            <a:r>
              <a:rPr b="1" lang="en-GB" sz="2500">
                <a:latin typeface="Quicksand"/>
                <a:ea typeface="Quicksand"/>
                <a:cs typeface="Quicksand"/>
                <a:sym typeface="Quicksand"/>
              </a:rPr>
              <a:t>(no Smiggle stationery). </a:t>
            </a:r>
            <a:r>
              <a:rPr lang="en-GB" sz="2500">
                <a:latin typeface="Quicksand"/>
                <a:ea typeface="Quicksand"/>
                <a:cs typeface="Quicksand"/>
                <a:sym typeface="Quicksand"/>
              </a:rPr>
              <a:t>Ensure your child has a pencil, eraser, sharpener, ruler, glue stick and a green pen.</a:t>
            </a:r>
            <a:endParaRPr sz="2500">
              <a:latin typeface="Quicksand"/>
              <a:ea typeface="Quicksand"/>
              <a:cs typeface="Quicksand"/>
              <a:sym typeface="Quicksand"/>
            </a:endParaRPr>
          </a:p>
          <a:p>
            <a:pPr indent="0" lvl="0" marL="0" rtl="0" algn="l">
              <a:lnSpc>
                <a:spcPct val="90000"/>
              </a:lnSpc>
              <a:spcBef>
                <a:spcPts val="444"/>
              </a:spcBef>
              <a:spcAft>
                <a:spcPts val="0"/>
              </a:spcAft>
              <a:buClr>
                <a:schemeClr val="dk1"/>
              </a:buClr>
              <a:buSzPts val="2400"/>
              <a:buNone/>
            </a:pPr>
            <a:r>
              <a:t/>
            </a:r>
            <a:endParaRPr b="1" sz="2500">
              <a:solidFill>
                <a:srgbClr val="000000"/>
              </a:solidFill>
              <a:latin typeface="Quicksand"/>
              <a:ea typeface="Quicksand"/>
              <a:cs typeface="Quicksand"/>
              <a:sym typeface="Quicksand"/>
            </a:endParaRPr>
          </a:p>
          <a:p>
            <a:pPr indent="-347980" lvl="0" marL="342900" rtl="0" algn="l">
              <a:lnSpc>
                <a:spcPct val="90000"/>
              </a:lnSpc>
              <a:spcBef>
                <a:spcPts val="444"/>
              </a:spcBef>
              <a:spcAft>
                <a:spcPts val="0"/>
              </a:spcAft>
              <a:buClr>
                <a:srgbClr val="000000"/>
              </a:buClr>
              <a:buSzPts val="2500"/>
              <a:buChar char="•"/>
            </a:pPr>
            <a:r>
              <a:rPr b="1" lang="en-GB" sz="2500">
                <a:solidFill>
                  <a:srgbClr val="000000"/>
                </a:solidFill>
                <a:latin typeface="Quicksand"/>
                <a:ea typeface="Quicksand"/>
                <a:cs typeface="Quicksand"/>
                <a:sym typeface="Quicksand"/>
              </a:rPr>
              <a:t>PE kits - </a:t>
            </a:r>
            <a:r>
              <a:rPr lang="en-GB" sz="2500">
                <a:solidFill>
                  <a:srgbClr val="000000"/>
                </a:solidFill>
                <a:latin typeface="Quicksand"/>
                <a:ea typeface="Quicksand"/>
                <a:cs typeface="Quicksand"/>
                <a:sym typeface="Quicksand"/>
              </a:rPr>
              <a:t>PE takes place every Wednesday. </a:t>
            </a:r>
            <a:endParaRPr sz="2500">
              <a:solidFill>
                <a:srgbClr val="000000"/>
              </a:solidFill>
              <a:latin typeface="Quicksand"/>
              <a:ea typeface="Quicksand"/>
              <a:cs typeface="Quicksand"/>
              <a:sym typeface="Quicksand"/>
            </a:endParaRPr>
          </a:p>
          <a:p>
            <a:pPr indent="0" lvl="0" marL="457200" rtl="0" algn="l">
              <a:lnSpc>
                <a:spcPct val="90000"/>
              </a:lnSpc>
              <a:spcBef>
                <a:spcPts val="444"/>
              </a:spcBef>
              <a:spcAft>
                <a:spcPts val="0"/>
              </a:spcAft>
              <a:buSzPts val="1946"/>
              <a:buNone/>
            </a:pPr>
            <a:r>
              <a:t/>
            </a:r>
            <a:endParaRPr sz="2500">
              <a:solidFill>
                <a:srgbClr val="000000"/>
              </a:solidFill>
              <a:latin typeface="Quicksand"/>
              <a:ea typeface="Quicksand"/>
              <a:cs typeface="Quicksand"/>
              <a:sym typeface="Quicksand"/>
            </a:endParaRPr>
          </a:p>
          <a:p>
            <a:pPr indent="-347980" lvl="0" marL="342900" rtl="0" algn="l">
              <a:lnSpc>
                <a:spcPct val="90000"/>
              </a:lnSpc>
              <a:spcBef>
                <a:spcPts val="444"/>
              </a:spcBef>
              <a:spcAft>
                <a:spcPts val="0"/>
              </a:spcAft>
              <a:buClr>
                <a:srgbClr val="000000"/>
              </a:buClr>
              <a:buSzPts val="2500"/>
              <a:buChar char="•"/>
            </a:pPr>
            <a:r>
              <a:rPr b="1" lang="en-GB" sz="2500">
                <a:solidFill>
                  <a:srgbClr val="000000"/>
                </a:solidFill>
                <a:latin typeface="Quicksand"/>
                <a:ea typeface="Quicksand"/>
                <a:cs typeface="Quicksand"/>
                <a:sym typeface="Quicksand"/>
              </a:rPr>
              <a:t>Screen time </a:t>
            </a:r>
            <a:r>
              <a:rPr lang="en-GB" sz="2500">
                <a:solidFill>
                  <a:srgbClr val="000000"/>
                </a:solidFill>
                <a:latin typeface="Quicksand"/>
                <a:ea typeface="Quicksand"/>
                <a:cs typeface="Quicksand"/>
                <a:sym typeface="Quicksand"/>
              </a:rPr>
              <a:t>– Please try to limit the amount of time children spend using electronic devices. Excessive use can negatively impact their behaviour and their ability to apply themselves to lessons.</a:t>
            </a:r>
            <a:endParaRPr sz="2500">
              <a:latin typeface="Quicksand"/>
              <a:ea typeface="Quicksand"/>
              <a:cs typeface="Quicksand"/>
              <a:sym typeface="Quicksand"/>
            </a:endParaRPr>
          </a:p>
          <a:p>
            <a:pPr indent="-201930" lvl="0" marL="342900" rtl="0" algn="l">
              <a:lnSpc>
                <a:spcPct val="90000"/>
              </a:lnSpc>
              <a:spcBef>
                <a:spcPts val="444"/>
              </a:spcBef>
              <a:spcAft>
                <a:spcPts val="0"/>
              </a:spcAft>
              <a:buClr>
                <a:schemeClr val="dk1"/>
              </a:buClr>
              <a:buSzPts val="2400"/>
              <a:buNone/>
            </a:pPr>
            <a:r>
              <a:t/>
            </a:r>
            <a:endParaRPr sz="2500">
              <a:solidFill>
                <a:srgbClr val="000000"/>
              </a:solidFill>
              <a:latin typeface="Quicksand"/>
              <a:ea typeface="Quicksand"/>
              <a:cs typeface="Quicksand"/>
              <a:sym typeface="Quicksand"/>
            </a:endParaRPr>
          </a:p>
          <a:p>
            <a:pPr indent="-347980" lvl="0" marL="342900" rtl="0" algn="l">
              <a:lnSpc>
                <a:spcPct val="90000"/>
              </a:lnSpc>
              <a:spcBef>
                <a:spcPts val="444"/>
              </a:spcBef>
              <a:spcAft>
                <a:spcPts val="0"/>
              </a:spcAft>
              <a:buClr>
                <a:srgbClr val="000000"/>
              </a:buClr>
              <a:buSzPts val="2500"/>
              <a:buChar char="•"/>
            </a:pPr>
            <a:r>
              <a:rPr b="1" lang="en-GB" sz="2500">
                <a:solidFill>
                  <a:srgbClr val="000000"/>
                </a:solidFill>
                <a:latin typeface="Quicksand"/>
                <a:ea typeface="Quicksand"/>
                <a:cs typeface="Quicksand"/>
                <a:sym typeface="Quicksand"/>
              </a:rPr>
              <a:t>Prayers</a:t>
            </a:r>
            <a:r>
              <a:rPr lang="en-GB" sz="2500">
                <a:solidFill>
                  <a:srgbClr val="000000"/>
                </a:solidFill>
                <a:latin typeface="Quicksand"/>
                <a:ea typeface="Quicksand"/>
                <a:cs typeface="Quicksand"/>
                <a:sym typeface="Quicksand"/>
              </a:rPr>
              <a:t> –The Confiteor (I Confess…) and The Memorare (Remember Oh Most Gracious Virgin Mary…) </a:t>
            </a:r>
            <a:endParaRPr sz="2500">
              <a:solidFill>
                <a:srgbClr val="000000"/>
              </a:solidFill>
              <a:latin typeface="Quicksand"/>
              <a:ea typeface="Quicksand"/>
              <a:cs typeface="Quicksand"/>
              <a:sym typeface="Quicksand"/>
            </a:endParaRPr>
          </a:p>
        </p:txBody>
      </p:sp>
      <p:sp>
        <p:nvSpPr>
          <p:cNvPr id="341" name="Google Shape;341;p30"/>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32"/>
          <p:cNvSpPr/>
          <p:nvPr/>
        </p:nvSpPr>
        <p:spPr>
          <a:xfrm>
            <a:off x="152400" y="304800"/>
            <a:ext cx="8862000" cy="62619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800"/>
              <a:buFont typeface="Arial"/>
              <a:buNone/>
            </a:pPr>
            <a:r>
              <a:rPr b="1" i="0" lang="en-GB" sz="2700" u="none" cap="none" strike="noStrike">
                <a:solidFill>
                  <a:srgbClr val="000000"/>
                </a:solidFill>
                <a:latin typeface="Quicksand"/>
                <a:ea typeface="Quicksand"/>
                <a:cs typeface="Quicksand"/>
                <a:sym typeface="Quicksand"/>
              </a:rPr>
              <a:t>Talk with your child. </a:t>
            </a:r>
            <a:r>
              <a:rPr b="0" i="0" lang="en-GB" sz="2700" u="none" cap="none" strike="noStrike">
                <a:solidFill>
                  <a:srgbClr val="000000"/>
                </a:solidFill>
                <a:latin typeface="Quicksand"/>
                <a:ea typeface="Quicksand"/>
                <a:cs typeface="Quicksand"/>
                <a:sym typeface="Quicksand"/>
              </a:rPr>
              <a:t>Talking and listening play major roles in children's school success. It's through hearing parents and family members talk and through responding to that talk that young children begin to pick up the language skills. </a:t>
            </a:r>
            <a:endParaRPr b="0" i="0" sz="13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chemeClr val="dk1"/>
              </a:buClr>
              <a:buSzPts val="2800"/>
              <a:buFont typeface="Arial"/>
              <a:buNone/>
            </a:pPr>
            <a:r>
              <a:t/>
            </a:r>
            <a:endParaRPr b="0" i="0" sz="27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800"/>
              <a:buFont typeface="Arial"/>
              <a:buNone/>
            </a:pPr>
            <a:r>
              <a:rPr b="0" i="0" lang="en-GB" sz="2700" u="none" cap="none" strike="noStrike">
                <a:solidFill>
                  <a:srgbClr val="000000"/>
                </a:solidFill>
                <a:latin typeface="Quicksand"/>
                <a:ea typeface="Quicksand"/>
                <a:cs typeface="Quicksand"/>
                <a:sym typeface="Quicksand"/>
              </a:rPr>
              <a:t>In addition, children who haven't learned to listen carefully often have trouble following directions and paying attention in class.</a:t>
            </a:r>
            <a:endParaRPr b="0" i="0" sz="13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chemeClr val="dk1"/>
              </a:buClr>
              <a:buSzPts val="2800"/>
              <a:buFont typeface="Arial"/>
              <a:buNone/>
            </a:pPr>
            <a:r>
              <a:t/>
            </a:r>
            <a:endParaRPr b="0" i="0" sz="27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chemeClr val="dk1"/>
              </a:buClr>
              <a:buSzPts val="2800"/>
              <a:buFont typeface="Arial"/>
              <a:buNone/>
            </a:pPr>
            <a:r>
              <a:t/>
            </a:r>
            <a:endParaRPr b="0" i="0" sz="2700" u="none" cap="none" strike="noStrike">
              <a:solidFill>
                <a:srgbClr val="000000"/>
              </a:solidFill>
              <a:latin typeface="Quicksand"/>
              <a:ea typeface="Quicksand"/>
              <a:cs typeface="Quicksand"/>
              <a:sym typeface="Quicksand"/>
            </a:endParaRPr>
          </a:p>
          <a:p>
            <a:pPr indent="0" lvl="0" marL="0" marR="0" rtl="0" algn="l">
              <a:lnSpc>
                <a:spcPct val="100000"/>
              </a:lnSpc>
              <a:spcBef>
                <a:spcPts val="0"/>
              </a:spcBef>
              <a:spcAft>
                <a:spcPts val="0"/>
              </a:spcAft>
              <a:buClr>
                <a:srgbClr val="000000"/>
              </a:buClr>
              <a:buSzPts val="2800"/>
              <a:buFont typeface="Arial"/>
              <a:buNone/>
            </a:pPr>
            <a:r>
              <a:rPr b="0" i="0" lang="en-GB" sz="2700" u="none" cap="none" strike="noStrike">
                <a:solidFill>
                  <a:srgbClr val="000000"/>
                </a:solidFill>
                <a:latin typeface="Quicksand"/>
                <a:ea typeface="Quicksand"/>
                <a:cs typeface="Quicksand"/>
                <a:sym typeface="Quicksand"/>
              </a:rPr>
              <a:t>It's also important for you to show your child that you're interested in what he has to say. </a:t>
            </a:r>
            <a:r>
              <a:rPr b="0" i="0" lang="en-GB" sz="2700" u="sng" cap="none" strike="noStrike">
                <a:solidFill>
                  <a:srgbClr val="000000"/>
                </a:solidFill>
                <a:latin typeface="Quicksand"/>
                <a:ea typeface="Quicksand"/>
                <a:cs typeface="Quicksand"/>
                <a:sym typeface="Quicksand"/>
                <a:hlinkClick r:id="rId3">
                  <a:extLst>
                    <a:ext uri="{A12FA001-AC4F-418D-AE19-62706E023703}">
                      <ahyp:hlinkClr val="tx"/>
                    </a:ext>
                  </a:extLst>
                </a:hlinkClick>
              </a:rPr>
              <a:t>Talking With Your Child</a:t>
            </a:r>
            <a:r>
              <a:rPr b="0" i="0" lang="en-GB" sz="2700" u="none" cap="none" strike="noStrike">
                <a:solidFill>
                  <a:srgbClr val="000000"/>
                </a:solidFill>
                <a:latin typeface="Quicksand"/>
                <a:ea typeface="Quicksand"/>
                <a:cs typeface="Quicksand"/>
                <a:sym typeface="Quicksand"/>
              </a:rPr>
              <a:t> offers some great ideas for using conversation to stimulate language development</a:t>
            </a:r>
            <a:r>
              <a:rPr b="0" i="0" lang="en-GB" sz="1900" u="none" cap="none" strike="noStrike">
                <a:solidFill>
                  <a:srgbClr val="000000"/>
                </a:solidFill>
                <a:latin typeface="Quicksand"/>
                <a:ea typeface="Quicksand"/>
                <a:cs typeface="Quicksand"/>
                <a:sym typeface="Quicksand"/>
              </a:rPr>
              <a:t>.</a:t>
            </a:r>
            <a:endParaRPr b="0" i="0" sz="1300" u="none" cap="none" strike="noStrike">
              <a:solidFill>
                <a:srgbClr val="000000"/>
              </a:solidFill>
              <a:latin typeface="Quicksand"/>
              <a:ea typeface="Quicksand"/>
              <a:cs typeface="Quicksand"/>
              <a:sym typeface="Quicksand"/>
            </a:endParaRPr>
          </a:p>
        </p:txBody>
      </p:sp>
      <p:sp>
        <p:nvSpPr>
          <p:cNvPr id="347" name="Google Shape;347;p32"/>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GB">
                <a:latin typeface="Quicksand"/>
                <a:ea typeface="Quicksand"/>
                <a:cs typeface="Quicksand"/>
                <a:sym typeface="Quicksand"/>
              </a:rPr>
              <a:t>Reminders</a:t>
            </a:r>
            <a:endParaRPr b="1">
              <a:latin typeface="Quicksand"/>
              <a:ea typeface="Quicksand"/>
              <a:cs typeface="Quicksand"/>
              <a:sym typeface="Quicksand"/>
            </a:endParaRPr>
          </a:p>
        </p:txBody>
      </p:sp>
      <p:sp>
        <p:nvSpPr>
          <p:cNvPr id="354" name="Google Shape;354;p9"/>
          <p:cNvSpPr txBox="1"/>
          <p:nvPr>
            <p:ph idx="1" type="body"/>
          </p:nvPr>
        </p:nvSpPr>
        <p:spPr>
          <a:xfrm>
            <a:off x="300750" y="1600200"/>
            <a:ext cx="8655300" cy="4526100"/>
          </a:xfrm>
          <a:prstGeom prst="rect">
            <a:avLst/>
          </a:prstGeom>
          <a:noFill/>
          <a:ln>
            <a:noFill/>
          </a:ln>
        </p:spPr>
        <p:txBody>
          <a:bodyPr anchorCtr="0" anchor="t" bIns="45700" lIns="91425" spcFirstLastPara="1" rIns="91425" wrap="square" tIns="45700">
            <a:normAutofit lnSpcReduction="10000"/>
          </a:bodyPr>
          <a:lstStyle/>
          <a:p>
            <a:pPr indent="-304800" lvl="0" marL="342900" rtl="0" algn="l">
              <a:lnSpc>
                <a:spcPct val="90000"/>
              </a:lnSpc>
              <a:spcBef>
                <a:spcPts val="0"/>
              </a:spcBef>
              <a:spcAft>
                <a:spcPts val="0"/>
              </a:spcAft>
              <a:buClr>
                <a:schemeClr val="dk1"/>
              </a:buClr>
              <a:buSzPts val="2600"/>
              <a:buFont typeface="Quicksand"/>
              <a:buChar char="●"/>
            </a:pPr>
            <a:r>
              <a:rPr lang="en-GB" sz="2600">
                <a:latin typeface="Quicksand"/>
                <a:ea typeface="Quicksand"/>
                <a:cs typeface="Quicksand"/>
                <a:sym typeface="Quicksand"/>
              </a:rPr>
              <a:t>It is wonderful that the children are enthused and join many after school clubs, however, children must be collected as the club finishes. Unfortunately, children not picked up on time will be withdrawn from the club.</a:t>
            </a:r>
            <a:endParaRPr sz="2600">
              <a:latin typeface="Quicksand"/>
              <a:ea typeface="Quicksand"/>
              <a:cs typeface="Quicksand"/>
              <a:sym typeface="Quicksand"/>
            </a:endParaRPr>
          </a:p>
          <a:p>
            <a:pPr indent="-304800" lvl="0" marL="342900" rtl="0" algn="l">
              <a:lnSpc>
                <a:spcPct val="90000"/>
              </a:lnSpc>
              <a:spcBef>
                <a:spcPts val="640"/>
              </a:spcBef>
              <a:spcAft>
                <a:spcPts val="0"/>
              </a:spcAft>
              <a:buClr>
                <a:schemeClr val="dk1"/>
              </a:buClr>
              <a:buSzPts val="2600"/>
              <a:buFont typeface="Quicksand"/>
              <a:buChar char="●"/>
            </a:pPr>
            <a:r>
              <a:rPr lang="en-GB" sz="2600">
                <a:latin typeface="Quicksand"/>
                <a:ea typeface="Quicksand"/>
                <a:cs typeface="Quicksand"/>
                <a:sym typeface="Quicksand"/>
              </a:rPr>
              <a:t>Discussions with a teacher at the school gates should be kept brief – please arrange a phone appointment through the office if you wish to discuss matters in more detail.</a:t>
            </a:r>
            <a:endParaRPr sz="2600">
              <a:latin typeface="Quicksand"/>
              <a:ea typeface="Quicksand"/>
              <a:cs typeface="Quicksand"/>
              <a:sym typeface="Quicksand"/>
            </a:endParaRPr>
          </a:p>
          <a:p>
            <a:pPr indent="-304800" lvl="0" marL="342900" rtl="0" algn="l">
              <a:lnSpc>
                <a:spcPct val="90000"/>
              </a:lnSpc>
              <a:spcBef>
                <a:spcPts val="640"/>
              </a:spcBef>
              <a:spcAft>
                <a:spcPts val="0"/>
              </a:spcAft>
              <a:buClr>
                <a:schemeClr val="dk1"/>
              </a:buClr>
              <a:buSzPts val="2600"/>
              <a:buFont typeface="Quicksand"/>
              <a:buChar char="●"/>
            </a:pPr>
            <a:r>
              <a:rPr lang="en-GB" sz="2600">
                <a:latin typeface="Quicksand"/>
                <a:ea typeface="Quicksand"/>
                <a:cs typeface="Quicksand"/>
                <a:sym typeface="Quicksand"/>
              </a:rPr>
              <a:t>Home-school agreement must be adhered to as this will ensure that we are working collaboratively towards a common goal. </a:t>
            </a:r>
            <a:endParaRPr sz="2600">
              <a:latin typeface="Quicksand"/>
              <a:ea typeface="Quicksand"/>
              <a:cs typeface="Quicksand"/>
              <a:sym typeface="Quicksan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p1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00000"/>
              <a:buFont typeface="Calibri"/>
              <a:buNone/>
            </a:pPr>
            <a:r>
              <a:rPr b="1" lang="en-GB">
                <a:latin typeface="Quicksand"/>
                <a:ea typeface="Quicksand"/>
                <a:cs typeface="Quicksand"/>
                <a:sym typeface="Quicksand"/>
              </a:rPr>
              <a:t>Wellbeing and Pastoral Support</a:t>
            </a:r>
            <a:endParaRPr b="1">
              <a:latin typeface="Quicksand"/>
              <a:ea typeface="Quicksand"/>
              <a:cs typeface="Quicksand"/>
              <a:sym typeface="Quicksand"/>
            </a:endParaRPr>
          </a:p>
        </p:txBody>
      </p:sp>
      <p:sp>
        <p:nvSpPr>
          <p:cNvPr id="360" name="Google Shape;360;p10"/>
          <p:cNvSpPr txBox="1"/>
          <p:nvPr>
            <p:ph idx="1" type="body"/>
          </p:nvPr>
        </p:nvSpPr>
        <p:spPr>
          <a:xfrm>
            <a:off x="322950" y="1600200"/>
            <a:ext cx="8467200" cy="4893300"/>
          </a:xfrm>
          <a:prstGeom prst="rect">
            <a:avLst/>
          </a:prstGeom>
          <a:noFill/>
          <a:ln>
            <a:noFill/>
          </a:ln>
        </p:spPr>
        <p:txBody>
          <a:bodyPr anchorCtr="0" anchor="t" bIns="45700" lIns="91425" spcFirstLastPara="1" rIns="91425" wrap="square" tIns="45700">
            <a:normAutofit/>
          </a:bodyPr>
          <a:lstStyle/>
          <a:p>
            <a:pPr indent="0" lvl="0" marL="0" rtl="0" algn="l">
              <a:lnSpc>
                <a:spcPct val="80000"/>
              </a:lnSpc>
              <a:spcBef>
                <a:spcPts val="0"/>
              </a:spcBef>
              <a:spcAft>
                <a:spcPts val="0"/>
              </a:spcAft>
              <a:buClr>
                <a:schemeClr val="dk1"/>
              </a:buClr>
              <a:buSzPts val="2480"/>
              <a:buNone/>
            </a:pPr>
            <a:r>
              <a:rPr lang="en-GB" sz="2300">
                <a:latin typeface="Quicksand"/>
                <a:ea typeface="Quicksand"/>
                <a:cs typeface="Quicksand"/>
                <a:sym typeface="Quicksand"/>
              </a:rPr>
              <a:t>The children have had many opportunities through discussions and lessons to speak about their feelings and express their opinions. We pride ourselves in supporting the children in building their resilience and making healthy new beginnings.</a:t>
            </a:r>
            <a:endParaRPr sz="2300">
              <a:latin typeface="Quicksand"/>
              <a:ea typeface="Quicksand"/>
              <a:cs typeface="Quicksand"/>
              <a:sym typeface="Quicksand"/>
            </a:endParaRPr>
          </a:p>
          <a:p>
            <a:pPr indent="0" lvl="0" marL="0" rtl="0" algn="l">
              <a:lnSpc>
                <a:spcPct val="80000"/>
              </a:lnSpc>
              <a:spcBef>
                <a:spcPts val="496"/>
              </a:spcBef>
              <a:spcAft>
                <a:spcPts val="0"/>
              </a:spcAft>
              <a:buClr>
                <a:schemeClr val="dk1"/>
              </a:buClr>
              <a:buSzPts val="2480"/>
              <a:buNone/>
            </a:pPr>
            <a:r>
              <a:rPr lang="en-GB" sz="2300">
                <a:latin typeface="Quicksand"/>
                <a:ea typeface="Quicksand"/>
                <a:cs typeface="Quicksand"/>
                <a:sym typeface="Quicksand"/>
              </a:rPr>
              <a:t>The additional ways in which we support the children are:</a:t>
            </a:r>
            <a:endParaRPr sz="2300">
              <a:latin typeface="Quicksand"/>
              <a:ea typeface="Quicksand"/>
              <a:cs typeface="Quicksand"/>
              <a:sym typeface="Quicksand"/>
            </a:endParaRPr>
          </a:p>
          <a:p>
            <a:pPr indent="-331470" lvl="0" marL="342900" rtl="0" algn="l">
              <a:lnSpc>
                <a:spcPct val="80000"/>
              </a:lnSpc>
              <a:spcBef>
                <a:spcPts val="496"/>
              </a:spcBef>
              <a:spcAft>
                <a:spcPts val="0"/>
              </a:spcAft>
              <a:buClr>
                <a:schemeClr val="dk1"/>
              </a:buClr>
              <a:buSzPts val="2300"/>
              <a:buFont typeface="Quicksand"/>
              <a:buChar char="•"/>
            </a:pPr>
            <a:r>
              <a:rPr lang="en-GB" sz="2300">
                <a:latin typeface="Quicksand"/>
                <a:ea typeface="Quicksand"/>
                <a:cs typeface="Quicksand"/>
                <a:sym typeface="Quicksand"/>
              </a:rPr>
              <a:t>Choosing texts that provoke discussion and reflection</a:t>
            </a:r>
            <a:endParaRPr sz="2300">
              <a:latin typeface="Quicksand"/>
              <a:ea typeface="Quicksand"/>
              <a:cs typeface="Quicksand"/>
              <a:sym typeface="Quicksand"/>
            </a:endParaRPr>
          </a:p>
          <a:p>
            <a:pPr indent="-331470" lvl="0" marL="342900" rtl="0" algn="l">
              <a:lnSpc>
                <a:spcPct val="80000"/>
              </a:lnSpc>
              <a:spcBef>
                <a:spcPts val="496"/>
              </a:spcBef>
              <a:spcAft>
                <a:spcPts val="0"/>
              </a:spcAft>
              <a:buClr>
                <a:schemeClr val="dk1"/>
              </a:buClr>
              <a:buSzPts val="2300"/>
              <a:buFont typeface="Quicksand"/>
              <a:buChar char="•"/>
            </a:pPr>
            <a:r>
              <a:rPr lang="en-GB" sz="2300">
                <a:latin typeface="Quicksand"/>
                <a:ea typeface="Quicksand"/>
                <a:cs typeface="Quicksand"/>
                <a:sym typeface="Quicksand"/>
              </a:rPr>
              <a:t>Collective Acts of Worship</a:t>
            </a:r>
            <a:endParaRPr sz="2300">
              <a:latin typeface="Quicksand"/>
              <a:ea typeface="Quicksand"/>
              <a:cs typeface="Quicksand"/>
              <a:sym typeface="Quicksand"/>
            </a:endParaRPr>
          </a:p>
          <a:p>
            <a:pPr indent="-331470" lvl="0" marL="342900" rtl="0" algn="l">
              <a:lnSpc>
                <a:spcPct val="80000"/>
              </a:lnSpc>
              <a:spcBef>
                <a:spcPts val="496"/>
              </a:spcBef>
              <a:spcAft>
                <a:spcPts val="0"/>
              </a:spcAft>
              <a:buSzPts val="2300"/>
              <a:buFont typeface="Quicksand"/>
              <a:buChar char="•"/>
            </a:pPr>
            <a:r>
              <a:rPr lang="en-GB" sz="2300">
                <a:latin typeface="Quicksand"/>
                <a:ea typeface="Quicksand"/>
                <a:cs typeface="Quicksand"/>
                <a:sym typeface="Quicksand"/>
              </a:rPr>
              <a:t>Mindful moments and activities designed to calm our busy minds and focus on the present.</a:t>
            </a:r>
            <a:endParaRPr sz="2300">
              <a:latin typeface="Quicksand"/>
              <a:ea typeface="Quicksand"/>
              <a:cs typeface="Quicksand"/>
              <a:sym typeface="Quicksand"/>
            </a:endParaRPr>
          </a:p>
          <a:p>
            <a:pPr indent="-331470" lvl="0" marL="342900" rtl="0" algn="l">
              <a:lnSpc>
                <a:spcPct val="80000"/>
              </a:lnSpc>
              <a:spcBef>
                <a:spcPts val="496"/>
              </a:spcBef>
              <a:spcAft>
                <a:spcPts val="0"/>
              </a:spcAft>
              <a:buSzPts val="2300"/>
              <a:buFont typeface="Quicksand"/>
              <a:buChar char="•"/>
            </a:pPr>
            <a:r>
              <a:rPr lang="en-GB" sz="2300">
                <a:latin typeface="Quicksand"/>
                <a:ea typeface="Quicksand"/>
                <a:cs typeface="Quicksand"/>
                <a:sym typeface="Quicksand"/>
              </a:rPr>
              <a:t>Gospel assembly</a:t>
            </a:r>
            <a:endParaRPr sz="2300">
              <a:latin typeface="Quicksand"/>
              <a:ea typeface="Quicksand"/>
              <a:cs typeface="Quicksand"/>
              <a:sym typeface="Quicksand"/>
            </a:endParaRPr>
          </a:p>
          <a:p>
            <a:pPr indent="-331470" lvl="0" marL="342900" rtl="0" algn="l">
              <a:lnSpc>
                <a:spcPct val="80000"/>
              </a:lnSpc>
              <a:spcBef>
                <a:spcPts val="496"/>
              </a:spcBef>
              <a:spcAft>
                <a:spcPts val="0"/>
              </a:spcAft>
              <a:buSzPts val="2300"/>
              <a:buFont typeface="Quicksand"/>
              <a:buChar char="•"/>
            </a:pPr>
            <a:r>
              <a:rPr lang="en-GB" sz="2300">
                <a:latin typeface="Quicksand"/>
                <a:ea typeface="Quicksand"/>
                <a:cs typeface="Quicksand"/>
                <a:sym typeface="Quicksand"/>
              </a:rPr>
              <a:t>A class ‘Worry Box’</a:t>
            </a:r>
            <a:endParaRPr sz="2300">
              <a:latin typeface="Quicksand"/>
              <a:ea typeface="Quicksand"/>
              <a:cs typeface="Quicksand"/>
              <a:sym typeface="Quicksand"/>
            </a:endParaRPr>
          </a:p>
          <a:p>
            <a:pPr indent="-331470" lvl="0" marL="342900" rtl="0" algn="l">
              <a:lnSpc>
                <a:spcPct val="80000"/>
              </a:lnSpc>
              <a:spcBef>
                <a:spcPts val="496"/>
              </a:spcBef>
              <a:spcAft>
                <a:spcPts val="0"/>
              </a:spcAft>
              <a:buSzPts val="2300"/>
              <a:buFont typeface="Quicksand"/>
              <a:buChar char="•"/>
            </a:pPr>
            <a:r>
              <a:rPr lang="en-GB" sz="2300">
                <a:latin typeface="Quicksand"/>
                <a:ea typeface="Quicksand"/>
                <a:cs typeface="Quicksand"/>
                <a:sym typeface="Quicksand"/>
              </a:rPr>
              <a:t>Gratitude journaling</a:t>
            </a:r>
            <a:endParaRPr sz="2300">
              <a:latin typeface="Quicksand"/>
              <a:ea typeface="Quicksand"/>
              <a:cs typeface="Quicksand"/>
              <a:sym typeface="Quicksand"/>
            </a:endParaRPr>
          </a:p>
        </p:txBody>
      </p:sp>
      <p:pic>
        <p:nvPicPr>
          <p:cNvPr id="361" name="Google Shape;361;p10"/>
          <p:cNvPicPr preferRelativeResize="0"/>
          <p:nvPr/>
        </p:nvPicPr>
        <p:blipFill rotWithShape="1">
          <a:blip r:embed="rId3">
            <a:alphaModFix/>
          </a:blip>
          <a:srcRect b="0" l="0" r="0" t="0"/>
          <a:stretch/>
        </p:blipFill>
        <p:spPr>
          <a:xfrm>
            <a:off x="6261650" y="4696225"/>
            <a:ext cx="2882350" cy="2161776"/>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33"/>
          <p:cNvSpPr txBox="1"/>
          <p:nvPr>
            <p:ph type="title"/>
          </p:nvPr>
        </p:nvSpPr>
        <p:spPr>
          <a:xfrm>
            <a:off x="457200" y="274650"/>
            <a:ext cx="8229600" cy="10341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b="1" lang="en-GB"/>
              <a:t>Growth Mindset</a:t>
            </a:r>
            <a:endParaRPr b="1"/>
          </a:p>
        </p:txBody>
      </p:sp>
      <p:pic>
        <p:nvPicPr>
          <p:cNvPr descr="Image result for growth mindset" id="367" name="Google Shape;367;p33"/>
          <p:cNvPicPr preferRelativeResize="0"/>
          <p:nvPr>
            <p:ph idx="1" type="body"/>
          </p:nvPr>
        </p:nvPicPr>
        <p:blipFill rotWithShape="1">
          <a:blip r:embed="rId3">
            <a:alphaModFix/>
          </a:blip>
          <a:srcRect b="0" l="0" r="0" t="0"/>
          <a:stretch/>
        </p:blipFill>
        <p:spPr>
          <a:xfrm>
            <a:off x="2510400" y="1185600"/>
            <a:ext cx="4123200" cy="2425200"/>
          </a:xfrm>
          <a:prstGeom prst="rect">
            <a:avLst/>
          </a:prstGeom>
          <a:noFill/>
          <a:ln>
            <a:noFill/>
          </a:ln>
        </p:spPr>
      </p:pic>
      <p:sp>
        <p:nvSpPr>
          <p:cNvPr id="368" name="Google Shape;368;p33"/>
          <p:cNvSpPr/>
          <p:nvPr/>
        </p:nvSpPr>
        <p:spPr>
          <a:xfrm>
            <a:off x="0" y="5583850"/>
            <a:ext cx="685800" cy="609600"/>
          </a:xfrm>
          <a:prstGeom prst="star5">
            <a:avLst>
              <a:gd fmla="val 19098" name="adj"/>
              <a:gd fmla="val 105146" name="hf"/>
              <a:gd fmla="val 110557" name="vf"/>
            </a:avLst>
          </a:prstGeom>
          <a:solidFill>
            <a:srgbClr val="FFFF00"/>
          </a:solidFill>
          <a:ln cap="flat" cmpd="sng" w="25400">
            <a:solidFill>
              <a:srgbClr val="2B493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69" name="Google Shape;369;p33"/>
          <p:cNvSpPr/>
          <p:nvPr/>
        </p:nvSpPr>
        <p:spPr>
          <a:xfrm>
            <a:off x="8464844" y="5583862"/>
            <a:ext cx="685800" cy="609600"/>
          </a:xfrm>
          <a:prstGeom prst="star5">
            <a:avLst>
              <a:gd fmla="val 19098" name="adj"/>
              <a:gd fmla="val 105146" name="hf"/>
              <a:gd fmla="val 110557" name="vf"/>
            </a:avLst>
          </a:prstGeom>
          <a:solidFill>
            <a:srgbClr val="FFFF00"/>
          </a:solidFill>
          <a:ln cap="flat" cmpd="sng" w="25400">
            <a:solidFill>
              <a:srgbClr val="2B493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70" name="Google Shape;370;p33"/>
          <p:cNvSpPr txBox="1"/>
          <p:nvPr/>
        </p:nvSpPr>
        <p:spPr>
          <a:xfrm>
            <a:off x="402600" y="5766050"/>
            <a:ext cx="8338800" cy="12006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GB" sz="1800" u="none" cap="none" strike="noStrike">
                <a:solidFill>
                  <a:schemeClr val="dk1"/>
                </a:solidFill>
                <a:latin typeface="Quicksand"/>
                <a:ea typeface="Quicksand"/>
                <a:cs typeface="Quicksand"/>
                <a:sym typeface="Quicksand"/>
              </a:rPr>
              <a:t>It is extremely important you encourage your child to persevere when times are tough. Adopting a resilient attitude to challenges will greatly benefit your child’s well-being and overall success socially, emotionally and academically.</a:t>
            </a:r>
            <a:endParaRPr b="1" i="0" sz="1800" u="none" cap="none" strike="noStrike">
              <a:solidFill>
                <a:schemeClr val="dk1"/>
              </a:solidFill>
              <a:latin typeface="Quicksand"/>
              <a:ea typeface="Quicksand"/>
              <a:cs typeface="Quicksand"/>
              <a:sym typeface="Quicksand"/>
            </a:endParaRPr>
          </a:p>
        </p:txBody>
      </p:sp>
      <p:pic>
        <p:nvPicPr>
          <p:cNvPr id="371" name="Google Shape;371;p33"/>
          <p:cNvPicPr preferRelativeResize="0"/>
          <p:nvPr/>
        </p:nvPicPr>
        <p:blipFill rotWithShape="1">
          <a:blip r:embed="rId4">
            <a:alphaModFix/>
          </a:blip>
          <a:srcRect b="0" l="3561" r="6266" t="0"/>
          <a:stretch/>
        </p:blipFill>
        <p:spPr>
          <a:xfrm>
            <a:off x="2724675" y="3610788"/>
            <a:ext cx="3701300" cy="220202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27"/>
          <p:cNvSpPr txBox="1"/>
          <p:nvPr/>
        </p:nvSpPr>
        <p:spPr>
          <a:xfrm>
            <a:off x="4114800" y="228600"/>
            <a:ext cx="4724400" cy="2129341"/>
          </a:xfrm>
          <a:prstGeom prst="rect">
            <a:avLst/>
          </a:prstGeom>
          <a:noFill/>
          <a:ln>
            <a:noFill/>
          </a:ln>
        </p:spPr>
        <p:txBody>
          <a:bodyPr anchorCtr="0" anchor="t" bIns="45700" lIns="91425" spcFirstLastPara="1" rIns="91425" wrap="square" tIns="45700">
            <a:normAutofit lnSpcReduction="10000"/>
          </a:bodyPr>
          <a:lstStyle/>
          <a:p>
            <a:pPr indent="0" lvl="0" marL="0" marR="0" rtl="0" algn="l">
              <a:lnSpc>
                <a:spcPct val="90000"/>
              </a:lnSpc>
              <a:spcBef>
                <a:spcPts val="0"/>
              </a:spcBef>
              <a:spcAft>
                <a:spcPts val="0"/>
              </a:spcAft>
              <a:buClr>
                <a:schemeClr val="dk1"/>
              </a:buClr>
              <a:buSzPts val="2775"/>
              <a:buFont typeface="Arial"/>
              <a:buNone/>
            </a:pPr>
            <a:r>
              <a:rPr b="0" i="0" lang="en-GB" sz="2775" u="none" cap="none" strike="noStrike">
                <a:solidFill>
                  <a:schemeClr val="dk1"/>
                </a:solidFill>
                <a:latin typeface="Quicksand"/>
                <a:ea typeface="Quicksand"/>
                <a:cs typeface="Quicksand"/>
                <a:sym typeface="Quicksand"/>
              </a:rPr>
              <a:t>You can keep up to date with the school’s events and newsletters by looking at our school </a:t>
            </a:r>
            <a:r>
              <a:rPr b="1" i="0" lang="en-GB" sz="2775" u="none" cap="none" strike="noStrike">
                <a:solidFill>
                  <a:schemeClr val="dk1"/>
                </a:solidFill>
                <a:latin typeface="Quicksand"/>
                <a:ea typeface="Quicksand"/>
                <a:cs typeface="Quicksand"/>
                <a:sym typeface="Quicksand"/>
              </a:rPr>
              <a:t>website</a:t>
            </a:r>
            <a:r>
              <a:rPr b="0" i="0" lang="en-GB" sz="2775" u="none" cap="none" strike="noStrike">
                <a:solidFill>
                  <a:schemeClr val="dk1"/>
                </a:solidFill>
                <a:latin typeface="Quicksand"/>
                <a:ea typeface="Quicksand"/>
                <a:cs typeface="Quicksand"/>
                <a:sym typeface="Quicksand"/>
              </a:rPr>
              <a:t> and checking out our </a:t>
            </a:r>
            <a:r>
              <a:rPr b="1" lang="en-GB" sz="2775">
                <a:solidFill>
                  <a:schemeClr val="dk1"/>
                </a:solidFill>
                <a:latin typeface="Quicksand"/>
                <a:ea typeface="Quicksand"/>
                <a:cs typeface="Quicksand"/>
                <a:sym typeface="Quicksand"/>
              </a:rPr>
              <a:t>instagram</a:t>
            </a:r>
            <a:r>
              <a:rPr b="0" i="0" lang="en-GB" sz="2775" u="none" cap="none" strike="noStrike">
                <a:solidFill>
                  <a:schemeClr val="dk1"/>
                </a:solidFill>
                <a:latin typeface="Quicksand"/>
                <a:ea typeface="Quicksand"/>
                <a:cs typeface="Quicksand"/>
                <a:sym typeface="Quicksand"/>
              </a:rPr>
              <a:t> page. </a:t>
            </a:r>
            <a:endParaRPr b="1" i="0" sz="2775" u="none" cap="none" strike="noStrike">
              <a:solidFill>
                <a:srgbClr val="0070C0"/>
              </a:solidFill>
              <a:latin typeface="Quicksand"/>
              <a:ea typeface="Quicksand"/>
              <a:cs typeface="Quicksand"/>
              <a:sym typeface="Quicksand"/>
            </a:endParaRPr>
          </a:p>
        </p:txBody>
      </p:sp>
      <p:sp>
        <p:nvSpPr>
          <p:cNvPr id="377" name="Google Shape;377;p27"/>
          <p:cNvSpPr/>
          <p:nvPr/>
        </p:nvSpPr>
        <p:spPr>
          <a:xfrm>
            <a:off x="838200" y="2281740"/>
            <a:ext cx="7543800" cy="553998"/>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000"/>
              <a:buFont typeface="Arial"/>
              <a:buNone/>
            </a:pPr>
            <a:r>
              <a:rPr b="1" i="0" lang="en-GB" sz="3000" u="sng" cap="none" strike="noStrike">
                <a:solidFill>
                  <a:srgbClr val="0070C0"/>
                </a:solidFill>
                <a:latin typeface="Spectral"/>
                <a:ea typeface="Spectral"/>
                <a:cs typeface="Spectral"/>
                <a:sym typeface="Spectral"/>
              </a:rPr>
              <a:t>www.stmichaelandstmartin.co.uk</a:t>
            </a:r>
            <a:endParaRPr b="0" i="0" sz="1400" u="none" cap="none" strike="noStrike">
              <a:solidFill>
                <a:srgbClr val="000000"/>
              </a:solidFill>
              <a:latin typeface="Spectral"/>
              <a:ea typeface="Spectral"/>
              <a:cs typeface="Spectral"/>
              <a:sym typeface="Spectral"/>
            </a:endParaRPr>
          </a:p>
        </p:txBody>
      </p:sp>
      <p:pic>
        <p:nvPicPr>
          <p:cNvPr descr="Screen Clipping" id="378" name="Google Shape;378;p27"/>
          <p:cNvPicPr preferRelativeResize="0"/>
          <p:nvPr/>
        </p:nvPicPr>
        <p:blipFill rotWithShape="1">
          <a:blip r:embed="rId3">
            <a:alphaModFix/>
          </a:blip>
          <a:srcRect b="0" l="0" r="0" t="0"/>
          <a:stretch/>
        </p:blipFill>
        <p:spPr>
          <a:xfrm>
            <a:off x="990600" y="3048000"/>
            <a:ext cx="7086600" cy="3169233"/>
          </a:xfrm>
          <a:prstGeom prst="rect">
            <a:avLst/>
          </a:prstGeom>
          <a:noFill/>
          <a:ln>
            <a:noFill/>
          </a:ln>
        </p:spPr>
      </p:pic>
      <p:sp>
        <p:nvSpPr>
          <p:cNvPr id="379" name="Google Shape;379;p27"/>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34"/>
          <p:cNvSpPr txBox="1"/>
          <p:nvPr>
            <p:ph type="title"/>
          </p:nvPr>
        </p:nvSpPr>
        <p:spPr>
          <a:xfrm>
            <a:off x="381119" y="152400"/>
            <a:ext cx="8229600" cy="24384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3200"/>
              <a:buFont typeface="Calibri"/>
              <a:buNone/>
            </a:pPr>
            <a:r>
              <a:rPr lang="en-GB" sz="3200">
                <a:latin typeface="Quicksand"/>
                <a:ea typeface="Quicksand"/>
                <a:cs typeface="Quicksand"/>
                <a:sym typeface="Quicksand"/>
              </a:rPr>
              <a:t>Thank you for your continued support.</a:t>
            </a:r>
            <a:br>
              <a:rPr lang="en-GB" sz="3200">
                <a:latin typeface="Quicksand"/>
                <a:ea typeface="Quicksand"/>
                <a:cs typeface="Quicksand"/>
                <a:sym typeface="Quicksand"/>
              </a:rPr>
            </a:br>
            <a:r>
              <a:rPr lang="en-GB" sz="3200">
                <a:latin typeface="Quicksand"/>
                <a:ea typeface="Quicksand"/>
                <a:cs typeface="Quicksand"/>
                <a:sym typeface="Quicksand"/>
              </a:rPr>
              <a:t>We look forward to building positive relationships with you and we hope that your children have a happy and successful year ☺</a:t>
            </a:r>
            <a:endParaRPr sz="3200">
              <a:latin typeface="Quicksand"/>
              <a:ea typeface="Quicksand"/>
              <a:cs typeface="Quicksand"/>
              <a:sym typeface="Quicksand"/>
            </a:endParaRPr>
          </a:p>
        </p:txBody>
      </p:sp>
      <p:pic>
        <p:nvPicPr>
          <p:cNvPr id="385" name="Google Shape;385;p34"/>
          <p:cNvPicPr preferRelativeResize="0"/>
          <p:nvPr/>
        </p:nvPicPr>
        <p:blipFill rotWithShape="1">
          <a:blip r:embed="rId3">
            <a:alphaModFix/>
          </a:blip>
          <a:srcRect b="0" l="0" r="0" t="0"/>
          <a:stretch/>
        </p:blipFill>
        <p:spPr>
          <a:xfrm>
            <a:off x="2514600" y="2743200"/>
            <a:ext cx="3962638" cy="3610403"/>
          </a:xfrm>
          <a:prstGeom prst="rect">
            <a:avLst/>
          </a:prstGeom>
          <a:noFill/>
          <a:ln>
            <a:noFill/>
          </a:ln>
        </p:spPr>
      </p:pic>
      <p:sp>
        <p:nvSpPr>
          <p:cNvPr id="386" name="Google Shape;386;p34"/>
          <p:cNvSpPr/>
          <p:nvPr/>
        </p:nvSpPr>
        <p:spPr>
          <a:xfrm>
            <a:off x="8888475" y="6536850"/>
            <a:ext cx="255600" cy="279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pectral"/>
              <a:ea typeface="Spectral"/>
              <a:cs typeface="Spectral"/>
              <a:sym typeface="Spectr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pic>
        <p:nvPicPr>
          <p:cNvPr id="392" name="Google Shape;392;p35"/>
          <p:cNvPicPr preferRelativeResize="0"/>
          <p:nvPr/>
        </p:nvPicPr>
        <p:blipFill rotWithShape="1">
          <a:blip r:embed="rId3">
            <a:alphaModFix/>
          </a:blip>
          <a:srcRect b="4272" l="1272" r="1582" t="2824"/>
          <a:stretch/>
        </p:blipFill>
        <p:spPr>
          <a:xfrm>
            <a:off x="1124112" y="1369700"/>
            <a:ext cx="6895776" cy="370962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1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Andrew Gardner</dc:creator>
</cp:coreProperties>
</file>