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0" r:id="rId4"/>
    <p:sldMasterId id="2147483671"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Lst>
  <p:sldSz cy="5143500" cx="9144000"/>
  <p:notesSz cx="6858000" cy="9144000"/>
  <p:embeddedFontLst>
    <p:embeddedFont>
      <p:font typeface="Quicksand"/>
      <p:regular r:id="rId44"/>
      <p:bold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font" Target="fonts/Quicksand-regular.fntdata"/><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23" Type="http://schemas.openxmlformats.org/officeDocument/2006/relationships/slide" Target="slides/slide17.xml"/><Relationship Id="rId45" Type="http://schemas.openxmlformats.org/officeDocument/2006/relationships/font" Target="fonts/Quicksand-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811767da70_0_4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3811767da70_0_4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811767da70_0_4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811767da70_0_4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3811767da70_0_5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3811767da70_0_5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811767da70_0_5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3811767da70_0_5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3811767da70_0_5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3811767da70_0_5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3811767da70_0_5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3811767da70_0_5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3811767da70_0_5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3811767da70_0_5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3811767da70_0_5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3811767da70_0_5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811767da70_0_5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3811767da70_0_5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3811767da70_0_5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3811767da70_0_5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3811767da70_0_7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3811767da70_0_7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3811767da70_0_5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3811767da70_0_5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3811767da70_0_5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3811767da70_0_5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3811767da70_0_5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3811767da70_0_5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3811767da70_0_5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3811767da70_0_5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3811767da70_0_5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3811767da70_0_5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3811767da70_0_5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3811767da70_0_5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3811767da70_0_5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3811767da70_0_5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g3811767da70_0_5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8" name="Google Shape;228;g3811767da70_0_5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3811767da70_0_6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3811767da70_0_6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3811767da70_0_6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3811767da70_0_6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3811767da70_0_6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3811767da70_0_6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3811767da70_0_6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3811767da70_0_6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811767da70_0_6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3811767da70_0_6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3811767da70_0_6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9" name="Google Shape;259;g3811767da70_0_6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3811767da70_0_6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3811767da70_0_6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3811767da70_0_6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2" name="Google Shape;272;g3811767da70_0_6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g3811767da70_0_6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7" name="Google Shape;277;g3811767da70_0_6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3811767da70_0_6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 name="Google Shape;282;g3811767da70_0_6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3811767da70_0_6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3811767da70_0_6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3811767da70_0_6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3811767da70_0_6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g3811767da70_0_6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0" name="Google Shape;300;g3811767da70_0_6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3811767da70_0_6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6" name="Google Shape;306;g3811767da70_0_6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g3811767da70_0_6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2" name="Google Shape;312;g3811767da70_0_6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3811767da70_0_6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 name="Google Shape;318;g3811767da70_0_6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3811767da70_0_6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3811767da70_0_6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3811767da70_0_6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3811767da70_0_6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4" name="Shape 54"/>
        <p:cNvGrpSpPr/>
        <p:nvPr/>
      </p:nvGrpSpPr>
      <p:grpSpPr>
        <a:xfrm>
          <a:off x="0" y="0"/>
          <a:ext cx="0" cy="0"/>
          <a:chOff x="0" y="0"/>
          <a:chExt cx="0" cy="0"/>
        </a:xfrm>
      </p:grpSpPr>
      <p:sp>
        <p:nvSpPr>
          <p:cNvPr id="55" name="Google Shape;55;p14"/>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Font typeface="Quicksand"/>
              <a:buNone/>
              <a:defRPr b="1" sz="5200">
                <a:latin typeface="Quicksand"/>
                <a:ea typeface="Quicksand"/>
                <a:cs typeface="Quicksand"/>
                <a:sym typeface="Quicksand"/>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56" name="Google Shape;56;p14"/>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dk1"/>
              </a:buClr>
              <a:buSzPts val="2800"/>
              <a:buFont typeface="Quicksand"/>
              <a:buNone/>
              <a:defRPr b="1" sz="2800">
                <a:solidFill>
                  <a:schemeClr val="dk1"/>
                </a:solidFill>
                <a:latin typeface="Quicksand"/>
                <a:ea typeface="Quicksand"/>
                <a:cs typeface="Quicksand"/>
                <a:sym typeface="Quicksand"/>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57" name="Google Shape;57;p1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8" name="Shape 58"/>
        <p:cNvGrpSpPr/>
        <p:nvPr/>
      </p:nvGrpSpPr>
      <p:grpSpPr>
        <a:xfrm>
          <a:off x="0" y="0"/>
          <a:ext cx="0" cy="0"/>
          <a:chOff x="0" y="0"/>
          <a:chExt cx="0" cy="0"/>
        </a:xfrm>
      </p:grpSpPr>
      <p:sp>
        <p:nvSpPr>
          <p:cNvPr id="59" name="Google Shape;59;p15"/>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60" name="Google Shape;60;p1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61" name="Shape 61"/>
        <p:cNvGrpSpPr/>
        <p:nvPr/>
      </p:nvGrpSpPr>
      <p:grpSpPr>
        <a:xfrm>
          <a:off x="0" y="0"/>
          <a:ext cx="0" cy="0"/>
          <a:chOff x="0" y="0"/>
          <a:chExt cx="0" cy="0"/>
        </a:xfrm>
      </p:grpSpPr>
      <p:sp>
        <p:nvSpPr>
          <p:cNvPr id="62" name="Google Shape;62;p1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63" name="Google Shape;63;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64" name="Google Shape;64;p1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65" name="Shape 65"/>
        <p:cNvGrpSpPr/>
        <p:nvPr/>
      </p:nvGrpSpPr>
      <p:grpSpPr>
        <a:xfrm>
          <a:off x="0" y="0"/>
          <a:ext cx="0" cy="0"/>
          <a:chOff x="0" y="0"/>
          <a:chExt cx="0" cy="0"/>
        </a:xfrm>
      </p:grpSpPr>
      <p:sp>
        <p:nvSpPr>
          <p:cNvPr id="66" name="Google Shape;66;p17"/>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67" name="Google Shape;67;p17"/>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68" name="Google Shape;68;p17"/>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69" name="Google Shape;69;p1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0" name="Shape 70"/>
        <p:cNvGrpSpPr/>
        <p:nvPr/>
      </p:nvGrpSpPr>
      <p:grpSpPr>
        <a:xfrm>
          <a:off x="0" y="0"/>
          <a:ext cx="0" cy="0"/>
          <a:chOff x="0" y="0"/>
          <a:chExt cx="0" cy="0"/>
        </a:xfrm>
      </p:grpSpPr>
      <p:sp>
        <p:nvSpPr>
          <p:cNvPr id="71" name="Google Shape;71;p18"/>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72" name="Google Shape;72;p1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73" name="Shape 73"/>
        <p:cNvGrpSpPr/>
        <p:nvPr/>
      </p:nvGrpSpPr>
      <p:grpSpPr>
        <a:xfrm>
          <a:off x="0" y="0"/>
          <a:ext cx="0" cy="0"/>
          <a:chOff x="0" y="0"/>
          <a:chExt cx="0" cy="0"/>
        </a:xfrm>
      </p:grpSpPr>
      <p:sp>
        <p:nvSpPr>
          <p:cNvPr id="74" name="Google Shape;74;p19"/>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75" name="Google Shape;75;p19"/>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76" name="Google Shape;76;p1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77" name="Shape 77"/>
        <p:cNvGrpSpPr/>
        <p:nvPr/>
      </p:nvGrpSpPr>
      <p:grpSpPr>
        <a:xfrm>
          <a:off x="0" y="0"/>
          <a:ext cx="0" cy="0"/>
          <a:chOff x="0" y="0"/>
          <a:chExt cx="0" cy="0"/>
        </a:xfrm>
      </p:grpSpPr>
      <p:sp>
        <p:nvSpPr>
          <p:cNvPr id="78" name="Google Shape;78;p20"/>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79" name="Google Shape;79;p2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80" name="Shape 80"/>
        <p:cNvGrpSpPr/>
        <p:nvPr/>
      </p:nvGrpSpPr>
      <p:grpSpPr>
        <a:xfrm>
          <a:off x="0" y="0"/>
          <a:ext cx="0" cy="0"/>
          <a:chOff x="0" y="0"/>
          <a:chExt cx="0" cy="0"/>
        </a:xfrm>
      </p:grpSpPr>
      <p:sp>
        <p:nvSpPr>
          <p:cNvPr id="81" name="Google Shape;81;p2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21"/>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83" name="Google Shape;83;p21"/>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84" name="Google Shape;84;p21"/>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85" name="Google Shape;85;p2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86" name="Shape 86"/>
        <p:cNvGrpSpPr/>
        <p:nvPr/>
      </p:nvGrpSpPr>
      <p:grpSpPr>
        <a:xfrm>
          <a:off x="0" y="0"/>
          <a:ext cx="0" cy="0"/>
          <a:chOff x="0" y="0"/>
          <a:chExt cx="0" cy="0"/>
        </a:xfrm>
      </p:grpSpPr>
      <p:sp>
        <p:nvSpPr>
          <p:cNvPr id="87" name="Google Shape;87;p22"/>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88" name="Google Shape;88;p2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89" name="Shape 89"/>
        <p:cNvGrpSpPr/>
        <p:nvPr/>
      </p:nvGrpSpPr>
      <p:grpSpPr>
        <a:xfrm>
          <a:off x="0" y="0"/>
          <a:ext cx="0" cy="0"/>
          <a:chOff x="0" y="0"/>
          <a:chExt cx="0" cy="0"/>
        </a:xfrm>
      </p:grpSpPr>
      <p:sp>
        <p:nvSpPr>
          <p:cNvPr id="90" name="Google Shape;90;p23"/>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91" name="Google Shape;91;p23"/>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92" name="Google Shape;92;p2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3" name="Shape 93"/>
        <p:cNvGrpSpPr/>
        <p:nvPr/>
      </p:nvGrpSpPr>
      <p:grpSpPr>
        <a:xfrm>
          <a:off x="0" y="0"/>
          <a:ext cx="0" cy="0"/>
          <a:chOff x="0" y="0"/>
          <a:chExt cx="0" cy="0"/>
        </a:xfrm>
      </p:grpSpPr>
      <p:sp>
        <p:nvSpPr>
          <p:cNvPr id="94" name="Google Shape;94;p2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3" Type="http://schemas.openxmlformats.org/officeDocument/2006/relationships/theme" Target="../theme/theme3.xml"/><Relationship Id="rId12" Type="http://schemas.openxmlformats.org/officeDocument/2006/relationships/slideLayout" Target="../slideLayouts/slideLayout22.xml"/><Relationship Id="rId1" Type="http://schemas.openxmlformats.org/officeDocument/2006/relationships/image" Target="../media/image53.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blip>
          <a:stretch>
            <a:fillRect/>
          </a:stretch>
        </a:blip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Font typeface="Quicksand"/>
              <a:buNone/>
              <a:defRPr b="1" sz="2800">
                <a:solidFill>
                  <a:schemeClr val="dk1"/>
                </a:solidFill>
                <a:latin typeface="Quicksand"/>
                <a:ea typeface="Quicksand"/>
                <a:cs typeface="Quicksand"/>
                <a:sym typeface="Quicksan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52" name="Google Shape;52;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Quicksand"/>
              <a:buChar char="●"/>
              <a:defRPr b="1" sz="1800">
                <a:solidFill>
                  <a:schemeClr val="dk1"/>
                </a:solidFill>
                <a:latin typeface="Quicksand"/>
                <a:ea typeface="Quicksand"/>
                <a:cs typeface="Quicksand"/>
                <a:sym typeface="Quicksand"/>
              </a:defRPr>
            </a:lvl1pPr>
            <a:lvl2pPr indent="-317500" lvl="1" marL="9144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2pPr>
            <a:lvl3pPr indent="-317500" lvl="2" marL="13716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3pPr>
            <a:lvl4pPr indent="-317500" lvl="3" marL="18288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4pPr>
            <a:lvl5pPr indent="-317500" lvl="4" marL="22860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5pPr>
            <a:lvl6pPr indent="-317500" lvl="5" marL="27432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6pPr>
            <a:lvl7pPr indent="-317500" lvl="6" marL="32004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7pPr>
            <a:lvl8pPr indent="-317500" lvl="7" marL="36576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8pPr>
            <a:lvl9pPr indent="-317500" lvl="8" marL="41148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9pPr>
          </a:lstStyle>
          <a:p/>
        </p:txBody>
      </p:sp>
      <p:sp>
        <p:nvSpPr>
          <p:cNvPr id="53" name="Google Shape;53;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 id="214748366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image" Target="../media/image21.png"/><Relationship Id="rId4" Type="http://schemas.openxmlformats.org/officeDocument/2006/relationships/image" Target="../media/image4.png"/><Relationship Id="rId5"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15.png"/><Relationship Id="rId4" Type="http://schemas.openxmlformats.org/officeDocument/2006/relationships/image" Target="../media/image8.png"/><Relationship Id="rId5"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19.png"/><Relationship Id="rId5" Type="http://schemas.openxmlformats.org/officeDocument/2006/relationships/image" Target="../media/image1.png"/><Relationship Id="rId6"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7.xml"/><Relationship Id="rId3"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9.xml"/><Relationship Id="rId3" Type="http://schemas.openxmlformats.org/officeDocument/2006/relationships/image" Target="../media/image11.png"/><Relationship Id="rId4" Type="http://schemas.openxmlformats.org/officeDocument/2006/relationships/image" Target="../media/image13.png"/><Relationship Id="rId9" Type="http://schemas.openxmlformats.org/officeDocument/2006/relationships/image" Target="../media/image33.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23.png"/><Relationship Id="rId8"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0.xml"/><Relationship Id="rId3" Type="http://schemas.openxmlformats.org/officeDocument/2006/relationships/image" Target="../media/image18.png"/><Relationship Id="rId4" Type="http://schemas.openxmlformats.org/officeDocument/2006/relationships/image" Target="../media/image34.png"/><Relationship Id="rId5" Type="http://schemas.openxmlformats.org/officeDocument/2006/relationships/image" Target="../media/image46.png"/><Relationship Id="rId6" Type="http://schemas.openxmlformats.org/officeDocument/2006/relationships/image" Target="../media/image2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 Id="rId3" Type="http://schemas.openxmlformats.org/officeDocument/2006/relationships/image" Target="../media/image26.png"/><Relationship Id="rId4" Type="http://schemas.openxmlformats.org/officeDocument/2006/relationships/image" Target="../media/image22.png"/><Relationship Id="rId5" Type="http://schemas.openxmlformats.org/officeDocument/2006/relationships/image" Target="../media/image3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2.xml"/><Relationship Id="rId3" Type="http://schemas.openxmlformats.org/officeDocument/2006/relationships/image" Target="../media/image3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 Id="rId3" Type="http://schemas.openxmlformats.org/officeDocument/2006/relationships/hyperlink" Target="https://www.schoolsforeverychild.org.uk/blog-posts/understanding-teen-emoji-language-a-guide-for-parents-to-keep-children-safe-online" TargetMode="External"/><Relationship Id="rId4" Type="http://schemas.openxmlformats.org/officeDocument/2006/relationships/image" Target="../media/image36.png"/><Relationship Id="rId5" Type="http://schemas.openxmlformats.org/officeDocument/2006/relationships/image" Target="../media/image2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 Id="rId3" Type="http://schemas.openxmlformats.org/officeDocument/2006/relationships/hyperlink" Target="https://www.ofcom.org.uk/siteassets/resources/documents/research-and-data/media-literacy-research/children/childrens-media-use-and-attitudes-report-2025/childrens-media-literacy-report-2025.pdf?v=396621" TargetMode="External"/><Relationship Id="rId4" Type="http://schemas.openxmlformats.org/officeDocument/2006/relationships/image" Target="../media/image35.png"/><Relationship Id="rId5" Type="http://schemas.openxmlformats.org/officeDocument/2006/relationships/image" Target="../media/image3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 Id="rId3" Type="http://schemas.openxmlformats.org/officeDocument/2006/relationships/image" Target="../media/image4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6.xml"/><Relationship Id="rId3" Type="http://schemas.openxmlformats.org/officeDocument/2006/relationships/image" Target="../media/image2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7.xml"/><Relationship Id="rId3" Type="http://schemas.openxmlformats.org/officeDocument/2006/relationships/image" Target="../media/image2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8.xml"/><Relationship Id="rId3" Type="http://schemas.openxmlformats.org/officeDocument/2006/relationships/image" Target="../media/image3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9.xml"/><Relationship Id="rId3" Type="http://schemas.openxmlformats.org/officeDocument/2006/relationships/image" Target="../media/image2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0.xml"/><Relationship Id="rId3" Type="http://schemas.openxmlformats.org/officeDocument/2006/relationships/image" Target="../media/image4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1.xml"/><Relationship Id="rId3" Type="http://schemas.openxmlformats.org/officeDocument/2006/relationships/image" Target="../media/image4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2.xml"/><Relationship Id="rId3" Type="http://schemas.openxmlformats.org/officeDocument/2006/relationships/image" Target="../media/image4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3.xml"/><Relationship Id="rId3" Type="http://schemas.openxmlformats.org/officeDocument/2006/relationships/image" Target="../media/image3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5.xml"/><Relationship Id="rId3" Type="http://schemas.openxmlformats.org/officeDocument/2006/relationships/hyperlink" Target="https://www.securus-software.com/dangerous-apps-for-children/" TargetMode="External"/><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 Id="rId3" Type="http://schemas.openxmlformats.org/officeDocument/2006/relationships/image" Target="../media/image42.pn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7.xml"/><Relationship Id="rId3" Type="http://schemas.openxmlformats.org/officeDocument/2006/relationships/image" Target="../media/image5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8.xml"/><Relationship Id="rId3" Type="http://schemas.openxmlformats.org/officeDocument/2006/relationships/image" Target="../media/image4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0" Type="http://schemas.openxmlformats.org/officeDocument/2006/relationships/image" Target="../media/image47.png"/><Relationship Id="rId1" Type="http://schemas.openxmlformats.org/officeDocument/2006/relationships/slideLayout" Target="../slideLayouts/slideLayout14.xml"/><Relationship Id="rId2" Type="http://schemas.openxmlformats.org/officeDocument/2006/relationships/notesSlide" Target="../notesSlides/notesSlide37.xml"/><Relationship Id="rId3" Type="http://schemas.openxmlformats.org/officeDocument/2006/relationships/hyperlink" Target="https://www.nspcc.org.uk/keeping-children-safe/online-safety/" TargetMode="External"/><Relationship Id="rId4" Type="http://schemas.openxmlformats.org/officeDocument/2006/relationships/hyperlink" Target="https://saferinternet.org.uk/guide-and-resource/parents-and-carers" TargetMode="External"/><Relationship Id="rId9" Type="http://schemas.openxmlformats.org/officeDocument/2006/relationships/image" Target="../media/image52.png"/><Relationship Id="rId5" Type="http://schemas.openxmlformats.org/officeDocument/2006/relationships/hyperlink" Target="https://www.gov.uk/government/publications/coronavirus-covid-19-keeping-children-safe-online/coronavirus-covid-19-support-for-parents-and-carers-to-keep-children-safe-online" TargetMode="External"/><Relationship Id="rId6" Type="http://schemas.openxmlformats.org/officeDocument/2006/relationships/hyperlink" Target="https://www.barnardos.org.uk/get-support/support-for-parents-and-carers/child-abuse-and-harm/keeping-children-safe-online" TargetMode="External"/><Relationship Id="rId7" Type="http://schemas.openxmlformats.org/officeDocument/2006/relationships/image" Target="../media/image39.png"/><Relationship Id="rId8"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5"/>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a:t>Internet Safety</a:t>
            </a:r>
            <a:endParaRPr b="1">
              <a:latin typeface="Quicksand"/>
              <a:ea typeface="Quicksand"/>
              <a:cs typeface="Quicksand"/>
              <a:sym typeface="Quicksand"/>
            </a:endParaRPr>
          </a:p>
        </p:txBody>
      </p:sp>
      <p:sp>
        <p:nvSpPr>
          <p:cNvPr id="100" name="Google Shape;100;p25"/>
          <p:cNvSpPr txBox="1"/>
          <p:nvPr>
            <p:ph idx="1" type="subTitle"/>
          </p:nvPr>
        </p:nvSpPr>
        <p:spPr>
          <a:xfrm>
            <a:off x="311700" y="2834125"/>
            <a:ext cx="8520600" cy="16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Advice for Parents &amp; Carers</a:t>
            </a:r>
            <a:br>
              <a:rPr lang="en-GB"/>
            </a:br>
            <a:r>
              <a:rPr lang="en-GB"/>
              <a:t>September 2026-2027</a:t>
            </a:r>
            <a:endParaRPr/>
          </a:p>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grpSp>
        <p:nvGrpSpPr>
          <p:cNvPr id="105" name="Google Shape;105;p26"/>
          <p:cNvGrpSpPr/>
          <p:nvPr/>
        </p:nvGrpSpPr>
        <p:grpSpPr>
          <a:xfrm>
            <a:off x="1339800" y="1319038"/>
            <a:ext cx="6464400" cy="2505435"/>
            <a:chOff x="870200" y="1079975"/>
            <a:chExt cx="6464400" cy="2505435"/>
          </a:xfrm>
        </p:grpSpPr>
        <p:sp>
          <p:nvSpPr>
            <p:cNvPr id="106" name="Google Shape;106;p26"/>
            <p:cNvSpPr txBox="1"/>
            <p:nvPr/>
          </p:nvSpPr>
          <p:spPr>
            <a:xfrm>
              <a:off x="870200" y="1079975"/>
              <a:ext cx="6464400" cy="753600"/>
            </a:xfrm>
            <a:prstGeom prst="rect">
              <a:avLst/>
            </a:prstGeom>
            <a:solidFill>
              <a:srgbClr val="F4CC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3300">
                  <a:solidFill>
                    <a:schemeClr val="dk1"/>
                  </a:solidFill>
                  <a:latin typeface="Quicksand"/>
                  <a:ea typeface="Quicksand"/>
                  <a:cs typeface="Quicksand"/>
                  <a:sym typeface="Quicksand"/>
                </a:rPr>
                <a:t>IT COULD HAPPEN HERE!</a:t>
              </a:r>
              <a:endParaRPr b="1" sz="3300">
                <a:solidFill>
                  <a:schemeClr val="dk1"/>
                </a:solidFill>
                <a:latin typeface="Quicksand"/>
                <a:ea typeface="Quicksand"/>
                <a:cs typeface="Quicksand"/>
                <a:sym typeface="Quicksand"/>
              </a:endParaRPr>
            </a:p>
          </p:txBody>
        </p:sp>
        <p:pic>
          <p:nvPicPr>
            <p:cNvPr id="107" name="Google Shape;107;p26"/>
            <p:cNvPicPr preferRelativeResize="0"/>
            <p:nvPr/>
          </p:nvPicPr>
          <p:blipFill>
            <a:blip r:embed="rId3">
              <a:alphaModFix/>
            </a:blip>
            <a:stretch>
              <a:fillRect/>
            </a:stretch>
          </p:blipFill>
          <p:spPr>
            <a:xfrm>
              <a:off x="870200" y="1833575"/>
              <a:ext cx="6464399" cy="1751835"/>
            </a:xfrm>
            <a:prstGeom prst="rect">
              <a:avLst/>
            </a:prstGeom>
            <a:noFill/>
            <a:ln>
              <a:noFill/>
            </a:ln>
          </p:spPr>
        </p:pic>
        <p:pic>
          <p:nvPicPr>
            <p:cNvPr id="108" name="Google Shape;108;p26"/>
            <p:cNvPicPr preferRelativeResize="0"/>
            <p:nvPr/>
          </p:nvPicPr>
          <p:blipFill>
            <a:blip r:embed="rId4">
              <a:alphaModFix/>
            </a:blip>
            <a:stretch>
              <a:fillRect/>
            </a:stretch>
          </p:blipFill>
          <p:spPr>
            <a:xfrm>
              <a:off x="6301987" y="1833575"/>
              <a:ext cx="1032604" cy="753600"/>
            </a:xfrm>
            <a:prstGeom prst="rect">
              <a:avLst/>
            </a:prstGeom>
            <a:noFill/>
            <a:ln>
              <a:noFill/>
            </a:ln>
          </p:spPr>
        </p:pic>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10 Key Internet Safety Tips for Children</a:t>
            </a:r>
            <a:endParaRPr/>
          </a:p>
        </p:txBody>
      </p:sp>
      <p:sp>
        <p:nvSpPr>
          <p:cNvPr id="114" name="Google Shape;114;p27"/>
          <p:cNvSpPr txBox="1"/>
          <p:nvPr>
            <p:ph idx="1" type="body"/>
          </p:nvPr>
        </p:nvSpPr>
        <p:spPr>
          <a:xfrm>
            <a:off x="202925" y="1144700"/>
            <a:ext cx="6082800" cy="3369600"/>
          </a:xfrm>
          <a:prstGeom prst="rect">
            <a:avLst/>
          </a:prstGeom>
        </p:spPr>
        <p:txBody>
          <a:bodyPr anchorCtr="0" anchor="t" bIns="91425" lIns="91425" spcFirstLastPara="1" rIns="91425" wrap="square" tIns="91425">
            <a:normAutofit lnSpcReduction="10000"/>
          </a:bodyPr>
          <a:lstStyle/>
          <a:p>
            <a:pPr indent="-349250" lvl="0" marL="457200" rtl="0" algn="l">
              <a:lnSpc>
                <a:spcPct val="95000"/>
              </a:lnSpc>
              <a:spcBef>
                <a:spcPts val="0"/>
              </a:spcBef>
              <a:spcAft>
                <a:spcPts val="0"/>
              </a:spcAft>
              <a:buSzPts val="1900"/>
              <a:buAutoNum type="arabicPeriod"/>
            </a:pPr>
            <a:r>
              <a:rPr lang="en-GB" sz="1900"/>
              <a:t>Be careful who you talk to – strangers can pretend to be children. </a:t>
            </a:r>
            <a:r>
              <a:rPr lang="en-GB" sz="1900">
                <a:highlight>
                  <a:srgbClr val="FFF2CC"/>
                </a:highlight>
              </a:rPr>
              <a:t>Never share personal details (name, school, address, photos)</a:t>
            </a:r>
            <a:r>
              <a:rPr lang="en-GB" sz="1900"/>
              <a:t>. If asked for pictures, say no and tell a trusted adult.</a:t>
            </a:r>
            <a:endParaRPr sz="1900"/>
          </a:p>
          <a:p>
            <a:pPr indent="-349250" lvl="0" marL="457200" rtl="0" algn="l">
              <a:lnSpc>
                <a:spcPct val="95000"/>
              </a:lnSpc>
              <a:spcBef>
                <a:spcPts val="0"/>
              </a:spcBef>
              <a:spcAft>
                <a:spcPts val="0"/>
              </a:spcAft>
              <a:buSzPts val="1900"/>
              <a:buAutoNum type="arabicPeriod"/>
            </a:pPr>
            <a:r>
              <a:rPr lang="en-GB" sz="1900"/>
              <a:t>Social media age limits – most apps require you to be </a:t>
            </a:r>
            <a:r>
              <a:rPr lang="en-GB" sz="1900">
                <a:highlight>
                  <a:srgbClr val="FFF2CC"/>
                </a:highlight>
              </a:rPr>
              <a:t>13+</a:t>
            </a:r>
            <a:r>
              <a:rPr lang="en-GB" sz="1900"/>
              <a:t>. Keep accounts private, think before posting, and remember images can be shared anywhere once uploaded.</a:t>
            </a:r>
            <a:endParaRPr sz="1900"/>
          </a:p>
          <a:p>
            <a:pPr indent="-349250" lvl="0" marL="457200" rtl="0" algn="l">
              <a:lnSpc>
                <a:spcPct val="95000"/>
              </a:lnSpc>
              <a:spcBef>
                <a:spcPts val="0"/>
              </a:spcBef>
              <a:spcAft>
                <a:spcPts val="0"/>
              </a:spcAft>
              <a:buSzPts val="1900"/>
              <a:buAutoNum type="arabicPeriod"/>
            </a:pPr>
            <a:r>
              <a:rPr lang="en-GB" sz="1900"/>
              <a:t>AI tools – </a:t>
            </a:r>
            <a:r>
              <a:rPr lang="en-GB" sz="1900">
                <a:highlight>
                  <a:srgbClr val="FFF2CC"/>
                </a:highlight>
              </a:rPr>
              <a:t>not everything they generate is true</a:t>
            </a:r>
            <a:r>
              <a:rPr lang="en-GB" sz="1900"/>
              <a:t>. Never give them personal info or photos, as these could be misused.</a:t>
            </a:r>
            <a:endParaRPr sz="1700"/>
          </a:p>
        </p:txBody>
      </p:sp>
      <p:pic>
        <p:nvPicPr>
          <p:cNvPr id="115" name="Google Shape;115;p27"/>
          <p:cNvPicPr preferRelativeResize="0"/>
          <p:nvPr/>
        </p:nvPicPr>
        <p:blipFill>
          <a:blip r:embed="rId3">
            <a:alphaModFix/>
          </a:blip>
          <a:stretch>
            <a:fillRect/>
          </a:stretch>
        </p:blipFill>
        <p:spPr>
          <a:xfrm>
            <a:off x="6438125" y="1029213"/>
            <a:ext cx="1595675" cy="1158000"/>
          </a:xfrm>
          <a:prstGeom prst="rect">
            <a:avLst/>
          </a:prstGeom>
          <a:noFill/>
          <a:ln>
            <a:noFill/>
          </a:ln>
        </p:spPr>
      </p:pic>
      <p:pic>
        <p:nvPicPr>
          <p:cNvPr id="116" name="Google Shape;116;p27"/>
          <p:cNvPicPr preferRelativeResize="0"/>
          <p:nvPr/>
        </p:nvPicPr>
        <p:blipFill>
          <a:blip r:embed="rId4">
            <a:alphaModFix/>
          </a:blip>
          <a:stretch>
            <a:fillRect/>
          </a:stretch>
        </p:blipFill>
        <p:spPr>
          <a:xfrm>
            <a:off x="6752750" y="2198700"/>
            <a:ext cx="966426" cy="966426"/>
          </a:xfrm>
          <a:prstGeom prst="rect">
            <a:avLst/>
          </a:prstGeom>
          <a:noFill/>
          <a:ln>
            <a:noFill/>
          </a:ln>
        </p:spPr>
      </p:pic>
      <p:pic>
        <p:nvPicPr>
          <p:cNvPr id="117" name="Google Shape;117;p27"/>
          <p:cNvPicPr preferRelativeResize="0"/>
          <p:nvPr/>
        </p:nvPicPr>
        <p:blipFill>
          <a:blip r:embed="rId5">
            <a:alphaModFix/>
          </a:blip>
          <a:stretch>
            <a:fillRect/>
          </a:stretch>
        </p:blipFill>
        <p:spPr>
          <a:xfrm>
            <a:off x="6537987" y="3488700"/>
            <a:ext cx="1395956" cy="5727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4">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10 Key Internet Safety Tips for Children</a:t>
            </a:r>
            <a:endParaRPr/>
          </a:p>
        </p:txBody>
      </p:sp>
      <p:sp>
        <p:nvSpPr>
          <p:cNvPr id="123" name="Google Shape;123;p28"/>
          <p:cNvSpPr txBox="1"/>
          <p:nvPr>
            <p:ph idx="1" type="body"/>
          </p:nvPr>
        </p:nvSpPr>
        <p:spPr>
          <a:xfrm>
            <a:off x="202925" y="1144700"/>
            <a:ext cx="5849700" cy="3120900"/>
          </a:xfrm>
          <a:prstGeom prst="rect">
            <a:avLst/>
          </a:prstGeom>
        </p:spPr>
        <p:txBody>
          <a:bodyPr anchorCtr="0" anchor="t" bIns="91425" lIns="91425" spcFirstLastPara="1" rIns="91425" wrap="square" tIns="91425">
            <a:normAutofit lnSpcReduction="20000"/>
          </a:bodyPr>
          <a:lstStyle/>
          <a:p>
            <a:pPr indent="0" lvl="0" marL="0" rtl="0" algn="l">
              <a:lnSpc>
                <a:spcPct val="95000"/>
              </a:lnSpc>
              <a:spcBef>
                <a:spcPts val="0"/>
              </a:spcBef>
              <a:spcAft>
                <a:spcPts val="0"/>
              </a:spcAft>
              <a:buNone/>
            </a:pPr>
            <a:r>
              <a:rPr lang="en-GB" sz="2000"/>
              <a:t>4. Your digital footprint matters – what you post now could </a:t>
            </a:r>
            <a:r>
              <a:rPr lang="en-GB" sz="2000">
                <a:highlight>
                  <a:srgbClr val="FFF2CC"/>
                </a:highlight>
              </a:rPr>
              <a:t>affect things</a:t>
            </a:r>
            <a:r>
              <a:rPr lang="en-GB" sz="2000"/>
              <a:t> like job opportunities </a:t>
            </a:r>
            <a:r>
              <a:rPr lang="en-GB" sz="2000">
                <a:highlight>
                  <a:srgbClr val="FFF2CC"/>
                </a:highlight>
              </a:rPr>
              <a:t>later</a:t>
            </a:r>
            <a:r>
              <a:rPr lang="en-GB" sz="2000"/>
              <a:t>.</a:t>
            </a:r>
            <a:endParaRPr sz="2000"/>
          </a:p>
          <a:p>
            <a:pPr indent="0" lvl="0" marL="0" rtl="0" algn="l">
              <a:lnSpc>
                <a:spcPct val="95000"/>
              </a:lnSpc>
              <a:spcBef>
                <a:spcPts val="1200"/>
              </a:spcBef>
              <a:spcAft>
                <a:spcPts val="0"/>
              </a:spcAft>
              <a:buNone/>
            </a:pPr>
            <a:r>
              <a:t/>
            </a:r>
            <a:endParaRPr sz="2000"/>
          </a:p>
          <a:p>
            <a:pPr indent="0" lvl="0" marL="0" rtl="0" algn="l">
              <a:lnSpc>
                <a:spcPct val="95000"/>
              </a:lnSpc>
              <a:spcBef>
                <a:spcPts val="1200"/>
              </a:spcBef>
              <a:spcAft>
                <a:spcPts val="0"/>
              </a:spcAft>
              <a:buNone/>
            </a:pPr>
            <a:r>
              <a:rPr lang="en-GB" sz="2000"/>
              <a:t>5. If something upsets you online – </a:t>
            </a:r>
            <a:r>
              <a:rPr lang="en-GB" sz="2000">
                <a:highlight>
                  <a:srgbClr val="FFF2CC"/>
                </a:highlight>
              </a:rPr>
              <a:t>tell a trusted adult straight away</a:t>
            </a:r>
            <a:r>
              <a:rPr lang="en-GB" sz="2000"/>
              <a:t> and report it using the app’s tools (usually via the 3 dots).</a:t>
            </a:r>
            <a:endParaRPr sz="2000"/>
          </a:p>
          <a:p>
            <a:pPr indent="0" lvl="0" marL="0" rtl="0" algn="l">
              <a:lnSpc>
                <a:spcPct val="95000"/>
              </a:lnSpc>
              <a:spcBef>
                <a:spcPts val="1200"/>
              </a:spcBef>
              <a:spcAft>
                <a:spcPts val="0"/>
              </a:spcAft>
              <a:buNone/>
            </a:pPr>
            <a:r>
              <a:t/>
            </a:r>
            <a:endParaRPr sz="2000"/>
          </a:p>
          <a:p>
            <a:pPr indent="0" lvl="0" marL="0" rtl="0" algn="l">
              <a:lnSpc>
                <a:spcPct val="95000"/>
              </a:lnSpc>
              <a:spcBef>
                <a:spcPts val="1200"/>
              </a:spcBef>
              <a:spcAft>
                <a:spcPts val="1200"/>
              </a:spcAft>
              <a:buClr>
                <a:schemeClr val="dk1"/>
              </a:buClr>
              <a:buSzPts val="1100"/>
              <a:buFont typeface="Arial"/>
              <a:buNone/>
            </a:pPr>
            <a:r>
              <a:rPr lang="en-GB" sz="2000"/>
              <a:t>6. </a:t>
            </a:r>
            <a:r>
              <a:rPr lang="en-GB" sz="2000">
                <a:highlight>
                  <a:srgbClr val="FFF2CC"/>
                </a:highlight>
              </a:rPr>
              <a:t>Check your sources</a:t>
            </a:r>
            <a:r>
              <a:rPr lang="en-GB" sz="2000"/>
              <a:t> – news and stories online may be</a:t>
            </a:r>
            <a:r>
              <a:rPr lang="en-GB" sz="2000">
                <a:highlight>
                  <a:srgbClr val="FFF2CC"/>
                </a:highlight>
              </a:rPr>
              <a:t> fake or misleading</a:t>
            </a:r>
            <a:r>
              <a:rPr lang="en-GB" sz="2000"/>
              <a:t>.</a:t>
            </a:r>
            <a:endParaRPr sz="2000"/>
          </a:p>
        </p:txBody>
      </p:sp>
      <p:pic>
        <p:nvPicPr>
          <p:cNvPr id="124" name="Google Shape;124;p28"/>
          <p:cNvPicPr preferRelativeResize="0"/>
          <p:nvPr/>
        </p:nvPicPr>
        <p:blipFill>
          <a:blip r:embed="rId3">
            <a:alphaModFix/>
          </a:blip>
          <a:stretch>
            <a:fillRect/>
          </a:stretch>
        </p:blipFill>
        <p:spPr>
          <a:xfrm>
            <a:off x="6407050" y="1224500"/>
            <a:ext cx="1875400" cy="1050225"/>
          </a:xfrm>
          <a:prstGeom prst="rect">
            <a:avLst/>
          </a:prstGeom>
          <a:noFill/>
          <a:ln>
            <a:noFill/>
          </a:ln>
        </p:spPr>
      </p:pic>
      <p:pic>
        <p:nvPicPr>
          <p:cNvPr id="125" name="Google Shape;125;p28"/>
          <p:cNvPicPr preferRelativeResize="0"/>
          <p:nvPr/>
        </p:nvPicPr>
        <p:blipFill>
          <a:blip r:embed="rId4">
            <a:alphaModFix/>
          </a:blip>
          <a:stretch>
            <a:fillRect/>
          </a:stretch>
        </p:blipFill>
        <p:spPr>
          <a:xfrm>
            <a:off x="5886463" y="2393913"/>
            <a:ext cx="1409225" cy="937775"/>
          </a:xfrm>
          <a:prstGeom prst="rect">
            <a:avLst/>
          </a:prstGeom>
          <a:noFill/>
          <a:ln>
            <a:noFill/>
          </a:ln>
        </p:spPr>
      </p:pic>
      <p:pic>
        <p:nvPicPr>
          <p:cNvPr id="126" name="Google Shape;126;p28"/>
          <p:cNvPicPr preferRelativeResize="0"/>
          <p:nvPr/>
        </p:nvPicPr>
        <p:blipFill>
          <a:blip r:embed="rId5">
            <a:alphaModFix/>
          </a:blip>
          <a:stretch>
            <a:fillRect/>
          </a:stretch>
        </p:blipFill>
        <p:spPr>
          <a:xfrm>
            <a:off x="7386050" y="2821550"/>
            <a:ext cx="1677075" cy="16770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2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10 Key Internet Safety Tips for Children</a:t>
            </a:r>
            <a:endParaRPr/>
          </a:p>
        </p:txBody>
      </p:sp>
      <p:sp>
        <p:nvSpPr>
          <p:cNvPr id="132" name="Google Shape;132;p29"/>
          <p:cNvSpPr txBox="1"/>
          <p:nvPr>
            <p:ph idx="1" type="body"/>
          </p:nvPr>
        </p:nvSpPr>
        <p:spPr>
          <a:xfrm>
            <a:off x="311700" y="1152475"/>
            <a:ext cx="5002800" cy="3416400"/>
          </a:xfrm>
          <a:prstGeom prst="rect">
            <a:avLst/>
          </a:prstGeom>
        </p:spPr>
        <p:txBody>
          <a:bodyPr anchorCtr="0" anchor="t" bIns="91425" lIns="91425" spcFirstLastPara="1" rIns="91425" wrap="square" tIns="91425">
            <a:normAutofit lnSpcReduction="10000"/>
          </a:bodyPr>
          <a:lstStyle/>
          <a:p>
            <a:pPr indent="0" lvl="0" marL="0" rtl="0" algn="l">
              <a:lnSpc>
                <a:spcPct val="95000"/>
              </a:lnSpc>
              <a:spcBef>
                <a:spcPts val="0"/>
              </a:spcBef>
              <a:spcAft>
                <a:spcPts val="0"/>
              </a:spcAft>
              <a:buNone/>
            </a:pPr>
            <a:r>
              <a:rPr lang="en-GB" sz="1700"/>
              <a:t>7. Beware of </a:t>
            </a:r>
            <a:r>
              <a:rPr lang="en-GB" sz="1700">
                <a:highlight>
                  <a:srgbClr val="FFF2CC"/>
                </a:highlight>
              </a:rPr>
              <a:t>scams</a:t>
            </a:r>
            <a:r>
              <a:rPr lang="en-GB" sz="1700"/>
              <a:t> – don’t forward chain messages or give out passwords or payment details.</a:t>
            </a:r>
            <a:endParaRPr sz="1700"/>
          </a:p>
          <a:p>
            <a:pPr indent="0" lvl="0" marL="0" rtl="0" algn="l">
              <a:lnSpc>
                <a:spcPct val="95000"/>
              </a:lnSpc>
              <a:spcBef>
                <a:spcPts val="1200"/>
              </a:spcBef>
              <a:spcAft>
                <a:spcPts val="0"/>
              </a:spcAft>
              <a:buNone/>
            </a:pPr>
            <a:r>
              <a:rPr lang="en-GB" sz="1700"/>
              <a:t>8. Avoid money transfer schemes – offers of “easy cash” are usually linked to crime.</a:t>
            </a:r>
            <a:endParaRPr sz="1700"/>
          </a:p>
          <a:p>
            <a:pPr indent="0" lvl="0" marL="0" rtl="0" algn="l">
              <a:lnSpc>
                <a:spcPct val="95000"/>
              </a:lnSpc>
              <a:spcBef>
                <a:spcPts val="1200"/>
              </a:spcBef>
              <a:spcAft>
                <a:spcPts val="0"/>
              </a:spcAft>
              <a:buNone/>
            </a:pPr>
            <a:r>
              <a:rPr lang="en-GB" sz="1700"/>
              <a:t>9. Think before spending in games – loot boxes and </a:t>
            </a:r>
            <a:r>
              <a:rPr lang="en-GB" sz="1700">
                <a:highlight>
                  <a:srgbClr val="FFF2CC"/>
                </a:highlight>
              </a:rPr>
              <a:t>in-game purchases</a:t>
            </a:r>
            <a:r>
              <a:rPr lang="en-GB" sz="1700"/>
              <a:t> can add up quickly.</a:t>
            </a:r>
            <a:endParaRPr sz="1700"/>
          </a:p>
          <a:p>
            <a:pPr indent="0" lvl="0" marL="0" rtl="0" algn="l">
              <a:lnSpc>
                <a:spcPct val="95000"/>
              </a:lnSpc>
              <a:spcBef>
                <a:spcPts val="1200"/>
              </a:spcBef>
              <a:spcAft>
                <a:spcPts val="1200"/>
              </a:spcAft>
              <a:buNone/>
            </a:pPr>
            <a:r>
              <a:rPr lang="en-GB" sz="1700"/>
              <a:t>10. Don’t believe everything you see – people edit photos, exaggerate lifestyles, or use AI. </a:t>
            </a:r>
            <a:r>
              <a:rPr i="1" lang="en-GB" sz="1700" u="sng"/>
              <a:t>Gang life online, for example, is rarely what it seems.</a:t>
            </a:r>
            <a:endParaRPr i="1" sz="1700" u="sng"/>
          </a:p>
        </p:txBody>
      </p:sp>
      <p:pic>
        <p:nvPicPr>
          <p:cNvPr id="133" name="Google Shape;133;p29"/>
          <p:cNvPicPr preferRelativeResize="0"/>
          <p:nvPr/>
        </p:nvPicPr>
        <p:blipFill>
          <a:blip r:embed="rId3">
            <a:alphaModFix/>
          </a:blip>
          <a:stretch>
            <a:fillRect/>
          </a:stretch>
        </p:blipFill>
        <p:spPr>
          <a:xfrm>
            <a:off x="6259425" y="1121575"/>
            <a:ext cx="1735525" cy="867750"/>
          </a:xfrm>
          <a:prstGeom prst="rect">
            <a:avLst/>
          </a:prstGeom>
          <a:noFill/>
          <a:ln>
            <a:noFill/>
          </a:ln>
        </p:spPr>
      </p:pic>
      <p:pic>
        <p:nvPicPr>
          <p:cNvPr id="134" name="Google Shape;134;p29"/>
          <p:cNvPicPr preferRelativeResize="0"/>
          <p:nvPr/>
        </p:nvPicPr>
        <p:blipFill>
          <a:blip r:embed="rId4">
            <a:alphaModFix/>
          </a:blip>
          <a:stretch>
            <a:fillRect/>
          </a:stretch>
        </p:blipFill>
        <p:spPr>
          <a:xfrm>
            <a:off x="6259425" y="2093163"/>
            <a:ext cx="1735525" cy="928400"/>
          </a:xfrm>
          <a:prstGeom prst="rect">
            <a:avLst/>
          </a:prstGeom>
          <a:noFill/>
          <a:ln>
            <a:noFill/>
          </a:ln>
        </p:spPr>
      </p:pic>
      <p:pic>
        <p:nvPicPr>
          <p:cNvPr id="135" name="Google Shape;135;p29"/>
          <p:cNvPicPr preferRelativeResize="0"/>
          <p:nvPr/>
        </p:nvPicPr>
        <p:blipFill>
          <a:blip r:embed="rId5">
            <a:alphaModFix/>
          </a:blip>
          <a:stretch>
            <a:fillRect/>
          </a:stretch>
        </p:blipFill>
        <p:spPr>
          <a:xfrm>
            <a:off x="5567925" y="3139000"/>
            <a:ext cx="1474950" cy="1468400"/>
          </a:xfrm>
          <a:prstGeom prst="rect">
            <a:avLst/>
          </a:prstGeom>
          <a:noFill/>
          <a:ln>
            <a:noFill/>
          </a:ln>
        </p:spPr>
      </p:pic>
      <p:pic>
        <p:nvPicPr>
          <p:cNvPr id="136" name="Google Shape;136;p29"/>
          <p:cNvPicPr preferRelativeResize="0"/>
          <p:nvPr/>
        </p:nvPicPr>
        <p:blipFill>
          <a:blip r:embed="rId6">
            <a:alphaModFix/>
          </a:blip>
          <a:stretch>
            <a:fillRect/>
          </a:stretch>
        </p:blipFill>
        <p:spPr>
          <a:xfrm>
            <a:off x="7195275" y="3146775"/>
            <a:ext cx="1474950" cy="14749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2">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p30"/>
          <p:cNvPicPr preferRelativeResize="0"/>
          <p:nvPr/>
        </p:nvPicPr>
        <p:blipFill>
          <a:blip r:embed="rId3">
            <a:alphaModFix/>
          </a:blip>
          <a:stretch>
            <a:fillRect/>
          </a:stretch>
        </p:blipFill>
        <p:spPr>
          <a:xfrm>
            <a:off x="214575" y="315575"/>
            <a:ext cx="7229475" cy="42481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pic>
        <p:nvPicPr>
          <p:cNvPr id="146" name="Google Shape;146;p31"/>
          <p:cNvPicPr preferRelativeResize="0"/>
          <p:nvPr/>
        </p:nvPicPr>
        <p:blipFill>
          <a:blip r:embed="rId3">
            <a:alphaModFix/>
          </a:blip>
          <a:stretch>
            <a:fillRect/>
          </a:stretch>
        </p:blipFill>
        <p:spPr>
          <a:xfrm>
            <a:off x="222325" y="512363"/>
            <a:ext cx="7248525" cy="40100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pic>
        <p:nvPicPr>
          <p:cNvPr id="151" name="Google Shape;151;p32"/>
          <p:cNvPicPr preferRelativeResize="0"/>
          <p:nvPr/>
        </p:nvPicPr>
        <p:blipFill>
          <a:blip r:embed="rId3">
            <a:alphaModFix/>
          </a:blip>
          <a:stretch>
            <a:fillRect/>
          </a:stretch>
        </p:blipFill>
        <p:spPr>
          <a:xfrm>
            <a:off x="300050" y="238175"/>
            <a:ext cx="7710450" cy="43303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pic>
        <p:nvPicPr>
          <p:cNvPr id="156" name="Google Shape;156;p33"/>
          <p:cNvPicPr preferRelativeResize="0"/>
          <p:nvPr/>
        </p:nvPicPr>
        <p:blipFill>
          <a:blip r:embed="rId3">
            <a:alphaModFix/>
          </a:blip>
          <a:stretch>
            <a:fillRect/>
          </a:stretch>
        </p:blipFill>
        <p:spPr>
          <a:xfrm>
            <a:off x="133875" y="222325"/>
            <a:ext cx="5574976" cy="4307375"/>
          </a:xfrm>
          <a:prstGeom prst="rect">
            <a:avLst/>
          </a:prstGeom>
          <a:noFill/>
          <a:ln>
            <a:noFill/>
          </a:ln>
        </p:spPr>
      </p:pic>
      <p:pic>
        <p:nvPicPr>
          <p:cNvPr id="157" name="Google Shape;157;p33"/>
          <p:cNvPicPr preferRelativeResize="0"/>
          <p:nvPr/>
        </p:nvPicPr>
        <p:blipFill>
          <a:blip r:embed="rId4">
            <a:alphaModFix/>
          </a:blip>
          <a:stretch>
            <a:fillRect/>
          </a:stretch>
        </p:blipFill>
        <p:spPr>
          <a:xfrm>
            <a:off x="5825375" y="1205900"/>
            <a:ext cx="1088659" cy="1088659"/>
          </a:xfrm>
          <a:prstGeom prst="rect">
            <a:avLst/>
          </a:prstGeom>
          <a:noFill/>
          <a:ln>
            <a:noFill/>
          </a:ln>
        </p:spPr>
      </p:pic>
      <p:pic>
        <p:nvPicPr>
          <p:cNvPr id="158" name="Google Shape;158;p33"/>
          <p:cNvPicPr preferRelativeResize="0"/>
          <p:nvPr/>
        </p:nvPicPr>
        <p:blipFill>
          <a:blip r:embed="rId5">
            <a:alphaModFix/>
          </a:blip>
          <a:stretch>
            <a:fillRect/>
          </a:stretch>
        </p:blipFill>
        <p:spPr>
          <a:xfrm>
            <a:off x="6914037" y="1205900"/>
            <a:ext cx="1088659" cy="1088659"/>
          </a:xfrm>
          <a:prstGeom prst="rect">
            <a:avLst/>
          </a:prstGeom>
          <a:noFill/>
          <a:ln>
            <a:noFill/>
          </a:ln>
        </p:spPr>
      </p:pic>
      <p:pic>
        <p:nvPicPr>
          <p:cNvPr id="159" name="Google Shape;159;p33"/>
          <p:cNvPicPr preferRelativeResize="0"/>
          <p:nvPr/>
        </p:nvPicPr>
        <p:blipFill>
          <a:blip r:embed="rId6">
            <a:alphaModFix/>
          </a:blip>
          <a:stretch>
            <a:fillRect/>
          </a:stretch>
        </p:blipFill>
        <p:spPr>
          <a:xfrm>
            <a:off x="6914037" y="2294558"/>
            <a:ext cx="1088659" cy="1088659"/>
          </a:xfrm>
          <a:prstGeom prst="rect">
            <a:avLst/>
          </a:prstGeom>
          <a:noFill/>
          <a:ln>
            <a:noFill/>
          </a:ln>
        </p:spPr>
      </p:pic>
      <p:pic>
        <p:nvPicPr>
          <p:cNvPr id="160" name="Google Shape;160;p33"/>
          <p:cNvPicPr preferRelativeResize="0"/>
          <p:nvPr/>
        </p:nvPicPr>
        <p:blipFill>
          <a:blip r:embed="rId7">
            <a:alphaModFix/>
          </a:blip>
          <a:stretch>
            <a:fillRect/>
          </a:stretch>
        </p:blipFill>
        <p:spPr>
          <a:xfrm>
            <a:off x="5825375" y="2294556"/>
            <a:ext cx="1088658" cy="1093519"/>
          </a:xfrm>
          <a:prstGeom prst="rect">
            <a:avLst/>
          </a:prstGeom>
          <a:noFill/>
          <a:ln>
            <a:noFill/>
          </a:ln>
        </p:spPr>
      </p:pic>
      <p:pic>
        <p:nvPicPr>
          <p:cNvPr id="161" name="Google Shape;161;p33"/>
          <p:cNvPicPr preferRelativeResize="0"/>
          <p:nvPr/>
        </p:nvPicPr>
        <p:blipFill>
          <a:blip r:embed="rId8">
            <a:alphaModFix/>
          </a:blip>
          <a:stretch>
            <a:fillRect/>
          </a:stretch>
        </p:blipFill>
        <p:spPr>
          <a:xfrm>
            <a:off x="6914026" y="3388074"/>
            <a:ext cx="1088675" cy="1088697"/>
          </a:xfrm>
          <a:prstGeom prst="rect">
            <a:avLst/>
          </a:prstGeom>
          <a:noFill/>
          <a:ln>
            <a:noFill/>
          </a:ln>
        </p:spPr>
      </p:pic>
      <p:pic>
        <p:nvPicPr>
          <p:cNvPr id="162" name="Google Shape;162;p33"/>
          <p:cNvPicPr preferRelativeResize="0"/>
          <p:nvPr/>
        </p:nvPicPr>
        <p:blipFill>
          <a:blip r:embed="rId9">
            <a:alphaModFix/>
          </a:blip>
          <a:stretch>
            <a:fillRect/>
          </a:stretch>
        </p:blipFill>
        <p:spPr>
          <a:xfrm>
            <a:off x="5825344" y="3388094"/>
            <a:ext cx="1088675" cy="10886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pic>
        <p:nvPicPr>
          <p:cNvPr id="167" name="Google Shape;167;p34"/>
          <p:cNvPicPr preferRelativeResize="0"/>
          <p:nvPr/>
        </p:nvPicPr>
        <p:blipFill>
          <a:blip r:embed="rId3">
            <a:alphaModFix/>
          </a:blip>
          <a:stretch>
            <a:fillRect/>
          </a:stretch>
        </p:blipFill>
        <p:spPr>
          <a:xfrm>
            <a:off x="230100" y="870188"/>
            <a:ext cx="6050751" cy="3403124"/>
          </a:xfrm>
          <a:prstGeom prst="rect">
            <a:avLst/>
          </a:prstGeom>
          <a:noFill/>
          <a:ln>
            <a:noFill/>
          </a:ln>
        </p:spPr>
      </p:pic>
      <p:pic>
        <p:nvPicPr>
          <p:cNvPr id="168" name="Google Shape;168;p34"/>
          <p:cNvPicPr preferRelativeResize="0"/>
          <p:nvPr/>
        </p:nvPicPr>
        <p:blipFill>
          <a:blip r:embed="rId4">
            <a:alphaModFix/>
          </a:blip>
          <a:stretch>
            <a:fillRect/>
          </a:stretch>
        </p:blipFill>
        <p:spPr>
          <a:xfrm>
            <a:off x="6394425" y="1644174"/>
            <a:ext cx="1136500" cy="1136500"/>
          </a:xfrm>
          <a:prstGeom prst="rect">
            <a:avLst/>
          </a:prstGeom>
          <a:noFill/>
          <a:ln>
            <a:noFill/>
          </a:ln>
        </p:spPr>
      </p:pic>
      <p:pic>
        <p:nvPicPr>
          <p:cNvPr id="169" name="Google Shape;169;p34"/>
          <p:cNvPicPr preferRelativeResize="0"/>
          <p:nvPr/>
        </p:nvPicPr>
        <p:blipFill>
          <a:blip r:embed="rId5">
            <a:alphaModFix/>
          </a:blip>
          <a:stretch>
            <a:fillRect/>
          </a:stretch>
        </p:blipFill>
        <p:spPr>
          <a:xfrm>
            <a:off x="6394425" y="2780675"/>
            <a:ext cx="2273001" cy="1278571"/>
          </a:xfrm>
          <a:prstGeom prst="rect">
            <a:avLst/>
          </a:prstGeom>
          <a:noFill/>
          <a:ln>
            <a:noFill/>
          </a:ln>
        </p:spPr>
      </p:pic>
      <p:pic>
        <p:nvPicPr>
          <p:cNvPr id="170" name="Google Shape;170;p34"/>
          <p:cNvPicPr preferRelativeResize="0"/>
          <p:nvPr/>
        </p:nvPicPr>
        <p:blipFill>
          <a:blip r:embed="rId6">
            <a:alphaModFix/>
          </a:blip>
          <a:stretch>
            <a:fillRect/>
          </a:stretch>
        </p:blipFill>
        <p:spPr>
          <a:xfrm>
            <a:off x="7530919" y="1644169"/>
            <a:ext cx="1136500" cy="1136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3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Roblox</a:t>
            </a:r>
            <a:endParaRPr/>
          </a:p>
        </p:txBody>
      </p:sp>
      <p:sp>
        <p:nvSpPr>
          <p:cNvPr id="176" name="Google Shape;176;p35"/>
          <p:cNvSpPr txBox="1"/>
          <p:nvPr>
            <p:ph idx="1" type="body"/>
          </p:nvPr>
        </p:nvSpPr>
        <p:spPr>
          <a:xfrm>
            <a:off x="311700" y="1152475"/>
            <a:ext cx="5733000" cy="3416400"/>
          </a:xfrm>
          <a:prstGeom prst="rect">
            <a:avLst/>
          </a:prstGeom>
        </p:spPr>
        <p:txBody>
          <a:bodyPr anchorCtr="0" anchor="t" bIns="91425" lIns="91425" spcFirstLastPara="1" rIns="91425" wrap="square" tIns="91425">
            <a:normAutofit lnSpcReduction="20000"/>
          </a:bodyPr>
          <a:lstStyle/>
          <a:p>
            <a:pPr indent="0" lvl="0" marL="0" rtl="0" algn="l">
              <a:lnSpc>
                <a:spcPct val="100000"/>
              </a:lnSpc>
              <a:spcBef>
                <a:spcPts val="360"/>
              </a:spcBef>
              <a:spcAft>
                <a:spcPts val="0"/>
              </a:spcAft>
              <a:buClr>
                <a:schemeClr val="dk1"/>
              </a:buClr>
              <a:buSzPts val="1100"/>
              <a:buFont typeface="Arial"/>
              <a:buNone/>
            </a:pPr>
            <a:r>
              <a:rPr b="0" lang="en-GB" sz="1400">
                <a:latin typeface="Arial"/>
                <a:ea typeface="Arial"/>
                <a:cs typeface="Arial"/>
                <a:sym typeface="Arial"/>
              </a:rPr>
              <a:t>Sign up with the correct age</a:t>
            </a:r>
            <a:endParaRPr b="0" sz="1400">
              <a:latin typeface="Arial"/>
              <a:ea typeface="Arial"/>
              <a:cs typeface="Arial"/>
              <a:sym typeface="Arial"/>
            </a:endParaRPr>
          </a:p>
          <a:p>
            <a:pPr indent="-317500" lvl="0" marL="457200" rtl="0" algn="l">
              <a:lnSpc>
                <a:spcPct val="100000"/>
              </a:lnSpc>
              <a:spcBef>
                <a:spcPts val="360"/>
              </a:spcBef>
              <a:spcAft>
                <a:spcPts val="0"/>
              </a:spcAft>
              <a:buSzPts val="1400"/>
              <a:buFont typeface="Arial"/>
              <a:buChar char="•"/>
            </a:pPr>
            <a:r>
              <a:rPr b="0" lang="en-GB" sz="1400">
                <a:latin typeface="Arial"/>
                <a:ea typeface="Arial"/>
                <a:cs typeface="Arial"/>
                <a:sym typeface="Arial"/>
              </a:rPr>
              <a:t>Make sure your child creates an account using the correct age. On Roblox, certain safety settings and parental controls are enabled by default for children under 13. However, you should still review the settings to ensure they’ve been set up correctly.</a:t>
            </a:r>
            <a:endParaRPr b="0" sz="1400">
              <a:latin typeface="Arial"/>
              <a:ea typeface="Arial"/>
              <a:cs typeface="Arial"/>
              <a:sym typeface="Arial"/>
            </a:endParaRPr>
          </a:p>
          <a:p>
            <a:pPr indent="0" lvl="0" marL="0" rtl="0" algn="l">
              <a:lnSpc>
                <a:spcPct val="100000"/>
              </a:lnSpc>
              <a:spcBef>
                <a:spcPts val="360"/>
              </a:spcBef>
              <a:spcAft>
                <a:spcPts val="0"/>
              </a:spcAft>
              <a:buClr>
                <a:schemeClr val="dk1"/>
              </a:buClr>
              <a:buSzPts val="1100"/>
              <a:buFont typeface="Arial"/>
              <a:buNone/>
            </a:pPr>
            <a:r>
              <a:rPr b="0" lang="en-GB" sz="1400">
                <a:latin typeface="Arial"/>
                <a:ea typeface="Arial"/>
                <a:cs typeface="Arial"/>
                <a:sym typeface="Arial"/>
              </a:rPr>
              <a:t>Build a list of age-appropriate games</a:t>
            </a:r>
            <a:endParaRPr b="0" sz="1400">
              <a:latin typeface="Arial"/>
              <a:ea typeface="Arial"/>
              <a:cs typeface="Arial"/>
              <a:sym typeface="Arial"/>
            </a:endParaRPr>
          </a:p>
          <a:p>
            <a:pPr indent="-317500" lvl="0" marL="457200" rtl="0" algn="l">
              <a:lnSpc>
                <a:spcPct val="100000"/>
              </a:lnSpc>
              <a:spcBef>
                <a:spcPts val="360"/>
              </a:spcBef>
              <a:spcAft>
                <a:spcPts val="0"/>
              </a:spcAft>
              <a:buSzPts val="1400"/>
              <a:buFont typeface="Arial"/>
              <a:buChar char="•"/>
            </a:pPr>
            <a:r>
              <a:rPr b="0" lang="en-GB" sz="1400">
                <a:latin typeface="Arial"/>
                <a:ea typeface="Arial"/>
                <a:cs typeface="Arial"/>
                <a:sym typeface="Arial"/>
              </a:rPr>
              <a:t>Not all games on Roblox will be appropriate for your child. The platform has a setting that lets parents and carers limit what their child can play by allowing them to build lists of age-appropriate games. You can also switch off in-app spending or set them monthly limits.</a:t>
            </a:r>
            <a:endParaRPr b="0" sz="1400">
              <a:latin typeface="Arial"/>
              <a:ea typeface="Arial"/>
              <a:cs typeface="Arial"/>
              <a:sym typeface="Arial"/>
            </a:endParaRPr>
          </a:p>
          <a:p>
            <a:pPr indent="0" lvl="0" marL="0" rtl="0" algn="l">
              <a:lnSpc>
                <a:spcPct val="100000"/>
              </a:lnSpc>
              <a:spcBef>
                <a:spcPts val="360"/>
              </a:spcBef>
              <a:spcAft>
                <a:spcPts val="0"/>
              </a:spcAft>
              <a:buClr>
                <a:schemeClr val="dk1"/>
              </a:buClr>
              <a:buSzPts val="1100"/>
              <a:buFont typeface="Arial"/>
              <a:buNone/>
            </a:pPr>
            <a:r>
              <a:rPr b="0" lang="en-GB" sz="1400">
                <a:latin typeface="Arial"/>
                <a:ea typeface="Arial"/>
                <a:cs typeface="Arial"/>
                <a:sym typeface="Arial"/>
              </a:rPr>
              <a:t>Explore communication settings</a:t>
            </a:r>
            <a:endParaRPr b="0" sz="1400">
              <a:latin typeface="Arial"/>
              <a:ea typeface="Arial"/>
              <a:cs typeface="Arial"/>
              <a:sym typeface="Arial"/>
            </a:endParaRPr>
          </a:p>
          <a:p>
            <a:pPr indent="-317500" lvl="0" marL="457200" rtl="0" algn="l">
              <a:lnSpc>
                <a:spcPct val="100000"/>
              </a:lnSpc>
              <a:spcBef>
                <a:spcPts val="360"/>
              </a:spcBef>
              <a:spcAft>
                <a:spcPts val="0"/>
              </a:spcAft>
              <a:buSzPts val="1400"/>
              <a:buFont typeface="Arial"/>
              <a:buChar char="•"/>
            </a:pPr>
            <a:r>
              <a:rPr b="0" lang="en-GB" sz="1400">
                <a:latin typeface="Arial"/>
                <a:ea typeface="Arial"/>
                <a:cs typeface="Arial"/>
                <a:sym typeface="Arial"/>
              </a:rPr>
              <a:t>You can manage who your child can speak to by disabling chat completely or limiting it to friends only. You can also switch off their inbox to stop them receiving direct messages.</a:t>
            </a:r>
            <a:endParaRPr b="0" sz="1400">
              <a:latin typeface="Arial"/>
              <a:ea typeface="Arial"/>
              <a:cs typeface="Arial"/>
              <a:sym typeface="Arial"/>
            </a:endParaRPr>
          </a:p>
          <a:p>
            <a:pPr indent="0" lvl="0" marL="0" rtl="0" algn="l">
              <a:spcBef>
                <a:spcPts val="0"/>
              </a:spcBef>
              <a:spcAft>
                <a:spcPts val="1200"/>
              </a:spcAft>
              <a:buNone/>
            </a:pPr>
            <a:r>
              <a:t/>
            </a:r>
            <a:endParaRPr/>
          </a:p>
        </p:txBody>
      </p:sp>
      <p:pic>
        <p:nvPicPr>
          <p:cNvPr id="177" name="Google Shape;177;p35"/>
          <p:cNvPicPr preferRelativeResize="0"/>
          <p:nvPr/>
        </p:nvPicPr>
        <p:blipFill>
          <a:blip r:embed="rId3">
            <a:alphaModFix/>
          </a:blip>
          <a:stretch>
            <a:fillRect/>
          </a:stretch>
        </p:blipFill>
        <p:spPr>
          <a:xfrm>
            <a:off x="6866100" y="2992700"/>
            <a:ext cx="1389901" cy="1389901"/>
          </a:xfrm>
          <a:prstGeom prst="rect">
            <a:avLst/>
          </a:prstGeom>
          <a:noFill/>
          <a:ln>
            <a:noFill/>
          </a:ln>
        </p:spPr>
      </p:pic>
      <p:pic>
        <p:nvPicPr>
          <p:cNvPr id="178" name="Google Shape;178;p35"/>
          <p:cNvPicPr preferRelativeResize="0"/>
          <p:nvPr/>
        </p:nvPicPr>
        <p:blipFill>
          <a:blip r:embed="rId4">
            <a:alphaModFix/>
          </a:blip>
          <a:stretch>
            <a:fillRect/>
          </a:stretch>
        </p:blipFill>
        <p:spPr>
          <a:xfrm>
            <a:off x="7541050" y="1401275"/>
            <a:ext cx="1545300" cy="1545300"/>
          </a:xfrm>
          <a:prstGeom prst="rect">
            <a:avLst/>
          </a:prstGeom>
          <a:noFill/>
          <a:ln>
            <a:noFill/>
          </a:ln>
        </p:spPr>
      </p:pic>
      <p:pic>
        <p:nvPicPr>
          <p:cNvPr id="179" name="Google Shape;179;p35"/>
          <p:cNvPicPr preferRelativeResize="0"/>
          <p:nvPr/>
        </p:nvPicPr>
        <p:blipFill rotWithShape="1">
          <a:blip r:embed="rId5">
            <a:alphaModFix/>
          </a:blip>
          <a:srcRect b="13622" l="31506" r="31023" t="13337"/>
          <a:stretch/>
        </p:blipFill>
        <p:spPr>
          <a:xfrm>
            <a:off x="6044712" y="1152475"/>
            <a:ext cx="1358121" cy="13899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pic>
        <p:nvPicPr>
          <p:cNvPr id="184" name="Google Shape;184;p36"/>
          <p:cNvPicPr preferRelativeResize="0"/>
          <p:nvPr/>
        </p:nvPicPr>
        <p:blipFill>
          <a:blip r:embed="rId3">
            <a:alphaModFix/>
          </a:blip>
          <a:stretch>
            <a:fillRect/>
          </a:stretch>
        </p:blipFill>
        <p:spPr>
          <a:xfrm>
            <a:off x="237875" y="1248975"/>
            <a:ext cx="4703626" cy="2351826"/>
          </a:xfrm>
          <a:prstGeom prst="rect">
            <a:avLst/>
          </a:prstGeom>
          <a:noFill/>
          <a:ln>
            <a:noFill/>
          </a:ln>
        </p:spPr>
      </p:pic>
      <p:sp>
        <p:nvSpPr>
          <p:cNvPr id="185" name="Google Shape;185;p36"/>
          <p:cNvSpPr txBox="1"/>
          <p:nvPr/>
        </p:nvSpPr>
        <p:spPr>
          <a:xfrm>
            <a:off x="5493125" y="1732625"/>
            <a:ext cx="3154500" cy="1468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800">
                <a:solidFill>
                  <a:schemeClr val="dk1"/>
                </a:solidFill>
                <a:latin typeface="Quicksand"/>
                <a:ea typeface="Quicksand"/>
                <a:cs typeface="Quicksand"/>
                <a:sym typeface="Quicksand"/>
              </a:rPr>
              <a:t>“I thought he safe…he was just in his room.”</a:t>
            </a:r>
            <a:endParaRPr b="1" sz="2800">
              <a:solidFill>
                <a:schemeClr val="dk1"/>
              </a:solidFill>
              <a:latin typeface="Quicksand"/>
              <a:ea typeface="Quicksand"/>
              <a:cs typeface="Quicksand"/>
              <a:sym typeface="Quicksan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37"/>
          <p:cNvSpPr txBox="1"/>
          <p:nvPr>
            <p:ph type="title"/>
          </p:nvPr>
        </p:nvSpPr>
        <p:spPr>
          <a:xfrm>
            <a:off x="311700" y="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1020" u="sng">
                <a:solidFill>
                  <a:schemeClr val="hlink"/>
                </a:solidFill>
                <a:hlinkClick r:id="rId3"/>
              </a:rPr>
              <a:t>https://www.schoolsforeverychild.org.uk/blog-posts/understanding-teen-emoji-language-a-guide-for-parents-to-keep-children-safe-online</a:t>
            </a:r>
            <a:r>
              <a:rPr lang="en-GB" sz="1020"/>
              <a:t> </a:t>
            </a:r>
            <a:endParaRPr sz="1020"/>
          </a:p>
        </p:txBody>
      </p:sp>
      <p:sp>
        <p:nvSpPr>
          <p:cNvPr id="191" name="Google Shape;191;p37"/>
          <p:cNvSpPr txBox="1"/>
          <p:nvPr>
            <p:ph idx="1" type="body"/>
          </p:nvPr>
        </p:nvSpPr>
        <p:spPr>
          <a:xfrm>
            <a:off x="74700" y="453200"/>
            <a:ext cx="7722000" cy="1186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sz="1100"/>
              <a:t>In today’s digital world, teenagers are using emojis as a form of </a:t>
            </a:r>
            <a:r>
              <a:rPr lang="en-GB" sz="1100">
                <a:highlight>
                  <a:srgbClr val="FFF2CC"/>
                </a:highlight>
              </a:rPr>
              <a:t>coded language</a:t>
            </a:r>
            <a:r>
              <a:rPr lang="en-GB" sz="1100"/>
              <a:t> on social media, texting apps, and online forums. While most emoji use is harmless, </a:t>
            </a:r>
            <a:r>
              <a:rPr lang="en-GB" sz="1100">
                <a:highlight>
                  <a:srgbClr val="FFF2CC"/>
                </a:highlight>
              </a:rPr>
              <a:t>some symbols carry hidden meanings that parents should be aware of</a:t>
            </a:r>
            <a:r>
              <a:rPr lang="en-GB" sz="1100"/>
              <a:t>, especially when they relate to risky behaviours such as substance use or inappropriate online interactions.</a:t>
            </a:r>
            <a:endParaRPr sz="1100"/>
          </a:p>
        </p:txBody>
      </p:sp>
      <p:pic>
        <p:nvPicPr>
          <p:cNvPr id="192" name="Google Shape;192;p37"/>
          <p:cNvPicPr preferRelativeResize="0"/>
          <p:nvPr/>
        </p:nvPicPr>
        <p:blipFill>
          <a:blip r:embed="rId4">
            <a:alphaModFix/>
          </a:blip>
          <a:stretch>
            <a:fillRect/>
          </a:stretch>
        </p:blipFill>
        <p:spPr>
          <a:xfrm>
            <a:off x="4551750" y="1462100"/>
            <a:ext cx="4592251" cy="3650975"/>
          </a:xfrm>
          <a:prstGeom prst="rect">
            <a:avLst/>
          </a:prstGeom>
          <a:noFill/>
          <a:ln>
            <a:noFill/>
          </a:ln>
        </p:spPr>
      </p:pic>
      <p:pic>
        <p:nvPicPr>
          <p:cNvPr id="193" name="Google Shape;193;p37"/>
          <p:cNvPicPr preferRelativeResize="0"/>
          <p:nvPr/>
        </p:nvPicPr>
        <p:blipFill>
          <a:blip r:embed="rId5">
            <a:alphaModFix/>
          </a:blip>
          <a:stretch>
            <a:fillRect/>
          </a:stretch>
        </p:blipFill>
        <p:spPr>
          <a:xfrm>
            <a:off x="0" y="1462100"/>
            <a:ext cx="4551750" cy="36509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8"/>
          <p:cNvSpPr txBox="1"/>
          <p:nvPr>
            <p:ph type="title"/>
          </p:nvPr>
        </p:nvSpPr>
        <p:spPr>
          <a:xfrm>
            <a:off x="979050" y="235250"/>
            <a:ext cx="71859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Children and Parents: Media Use and Attitudes Report (May, 2025)</a:t>
            </a:r>
            <a:endParaRPr/>
          </a:p>
          <a:p>
            <a:pPr indent="0" lvl="0" marL="0" rtl="0" algn="l">
              <a:spcBef>
                <a:spcPts val="0"/>
              </a:spcBef>
              <a:spcAft>
                <a:spcPts val="0"/>
              </a:spcAft>
              <a:buNone/>
            </a:pPr>
            <a:r>
              <a:t/>
            </a:r>
            <a:endParaRPr/>
          </a:p>
        </p:txBody>
      </p:sp>
      <p:sp>
        <p:nvSpPr>
          <p:cNvPr id="199" name="Google Shape;199;p38"/>
          <p:cNvSpPr txBox="1"/>
          <p:nvPr>
            <p:ph idx="1" type="body"/>
          </p:nvPr>
        </p:nvSpPr>
        <p:spPr>
          <a:xfrm>
            <a:off x="4094600" y="1814150"/>
            <a:ext cx="3387600" cy="2494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sz="1400" u="sng">
                <a:solidFill>
                  <a:schemeClr val="hlink"/>
                </a:solidFill>
                <a:hlinkClick r:id="rId3"/>
              </a:rPr>
              <a:t>https://www.ofcom.org.uk/siteassets/resources/documents/research-and-data/media-literacy-research/children/childrens-media-use-and-attitudes-report-2025/childrens-media-literacy-report-2025.pdf?v=396621</a:t>
            </a:r>
            <a:endParaRPr sz="1400"/>
          </a:p>
        </p:txBody>
      </p:sp>
      <p:pic>
        <p:nvPicPr>
          <p:cNvPr id="200" name="Google Shape;200;p38" title="download-removebg-preview.png"/>
          <p:cNvPicPr preferRelativeResize="0"/>
          <p:nvPr/>
        </p:nvPicPr>
        <p:blipFill>
          <a:blip r:embed="rId4">
            <a:alphaModFix/>
          </a:blip>
          <a:stretch>
            <a:fillRect/>
          </a:stretch>
        </p:blipFill>
        <p:spPr>
          <a:xfrm>
            <a:off x="-8" y="235242"/>
            <a:ext cx="741775" cy="741775"/>
          </a:xfrm>
          <a:prstGeom prst="rect">
            <a:avLst/>
          </a:prstGeom>
          <a:noFill/>
          <a:ln>
            <a:noFill/>
          </a:ln>
        </p:spPr>
      </p:pic>
      <p:pic>
        <p:nvPicPr>
          <p:cNvPr id="201" name="Google Shape;201;p38"/>
          <p:cNvPicPr preferRelativeResize="0"/>
          <p:nvPr/>
        </p:nvPicPr>
        <p:blipFill>
          <a:blip r:embed="rId5">
            <a:alphaModFix/>
          </a:blip>
          <a:stretch>
            <a:fillRect/>
          </a:stretch>
        </p:blipFill>
        <p:spPr>
          <a:xfrm>
            <a:off x="1097175" y="1327125"/>
            <a:ext cx="2702175" cy="32962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3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Media use, by age: </a:t>
            </a:r>
            <a:endParaRPr/>
          </a:p>
        </p:txBody>
      </p:sp>
      <p:pic>
        <p:nvPicPr>
          <p:cNvPr id="207" name="Google Shape;207;p39"/>
          <p:cNvPicPr preferRelativeResize="0"/>
          <p:nvPr/>
        </p:nvPicPr>
        <p:blipFill>
          <a:blip r:embed="rId3">
            <a:alphaModFix/>
          </a:blip>
          <a:stretch>
            <a:fillRect/>
          </a:stretch>
        </p:blipFill>
        <p:spPr>
          <a:xfrm>
            <a:off x="152400" y="1170125"/>
            <a:ext cx="8839198" cy="311798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4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Media use, by age: </a:t>
            </a:r>
            <a:endParaRPr/>
          </a:p>
        </p:txBody>
      </p:sp>
      <p:pic>
        <p:nvPicPr>
          <p:cNvPr id="213" name="Google Shape;213;p40"/>
          <p:cNvPicPr preferRelativeResize="0"/>
          <p:nvPr/>
        </p:nvPicPr>
        <p:blipFill>
          <a:blip r:embed="rId3">
            <a:alphaModFix/>
          </a:blip>
          <a:stretch>
            <a:fillRect/>
          </a:stretch>
        </p:blipFill>
        <p:spPr>
          <a:xfrm>
            <a:off x="152400" y="1170125"/>
            <a:ext cx="8839197" cy="310626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4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Media use, by age: </a:t>
            </a:r>
            <a:endParaRPr/>
          </a:p>
        </p:txBody>
      </p:sp>
      <p:pic>
        <p:nvPicPr>
          <p:cNvPr id="219" name="Google Shape;219;p41"/>
          <p:cNvPicPr preferRelativeResize="0"/>
          <p:nvPr/>
        </p:nvPicPr>
        <p:blipFill>
          <a:blip r:embed="rId3">
            <a:alphaModFix/>
          </a:blip>
          <a:stretch>
            <a:fillRect/>
          </a:stretch>
        </p:blipFill>
        <p:spPr>
          <a:xfrm>
            <a:off x="152400" y="1170125"/>
            <a:ext cx="8839200" cy="307225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4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Media use, by age: </a:t>
            </a:r>
            <a:endParaRPr/>
          </a:p>
        </p:txBody>
      </p:sp>
      <p:pic>
        <p:nvPicPr>
          <p:cNvPr id="225" name="Google Shape;225;p42"/>
          <p:cNvPicPr preferRelativeResize="0"/>
          <p:nvPr/>
        </p:nvPicPr>
        <p:blipFill>
          <a:blip r:embed="rId3">
            <a:alphaModFix/>
          </a:blip>
          <a:stretch>
            <a:fillRect/>
          </a:stretch>
        </p:blipFill>
        <p:spPr>
          <a:xfrm>
            <a:off x="152400" y="1170125"/>
            <a:ext cx="8839199" cy="311928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pic>
        <p:nvPicPr>
          <p:cNvPr id="230" name="Google Shape;230;p43"/>
          <p:cNvPicPr preferRelativeResize="0"/>
          <p:nvPr/>
        </p:nvPicPr>
        <p:blipFill>
          <a:blip r:embed="rId3">
            <a:alphaModFix/>
          </a:blip>
          <a:stretch>
            <a:fillRect/>
          </a:stretch>
        </p:blipFill>
        <p:spPr>
          <a:xfrm>
            <a:off x="152400" y="1278900"/>
            <a:ext cx="8839202" cy="271472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pic>
        <p:nvPicPr>
          <p:cNvPr id="235" name="Google Shape;235;p44"/>
          <p:cNvPicPr preferRelativeResize="0"/>
          <p:nvPr/>
        </p:nvPicPr>
        <p:blipFill>
          <a:blip r:embed="rId3">
            <a:alphaModFix/>
          </a:blip>
          <a:stretch>
            <a:fillRect/>
          </a:stretch>
        </p:blipFill>
        <p:spPr>
          <a:xfrm>
            <a:off x="314275" y="837925"/>
            <a:ext cx="7284424" cy="33447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pic>
        <p:nvPicPr>
          <p:cNvPr id="240" name="Google Shape;240;p45"/>
          <p:cNvPicPr preferRelativeResize="0"/>
          <p:nvPr/>
        </p:nvPicPr>
        <p:blipFill>
          <a:blip r:embed="rId3">
            <a:alphaModFix/>
          </a:blip>
          <a:stretch>
            <a:fillRect/>
          </a:stretch>
        </p:blipFill>
        <p:spPr>
          <a:xfrm>
            <a:off x="183475" y="603025"/>
            <a:ext cx="7205450" cy="37451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pic>
        <p:nvPicPr>
          <p:cNvPr id="245" name="Google Shape;245;p46"/>
          <p:cNvPicPr preferRelativeResize="0"/>
          <p:nvPr/>
        </p:nvPicPr>
        <p:blipFill>
          <a:blip r:embed="rId3">
            <a:alphaModFix/>
          </a:blip>
          <a:stretch>
            <a:fillRect/>
          </a:stretch>
        </p:blipFill>
        <p:spPr>
          <a:xfrm>
            <a:off x="270000" y="465700"/>
            <a:ext cx="7699875" cy="4032924"/>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pic>
        <p:nvPicPr>
          <p:cNvPr id="250" name="Google Shape;250;p47"/>
          <p:cNvPicPr preferRelativeResize="0"/>
          <p:nvPr/>
        </p:nvPicPr>
        <p:blipFill>
          <a:blip r:embed="rId3">
            <a:alphaModFix/>
          </a:blip>
          <a:stretch>
            <a:fillRect/>
          </a:stretch>
        </p:blipFill>
        <p:spPr>
          <a:xfrm>
            <a:off x="319052" y="244050"/>
            <a:ext cx="7577475" cy="42623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4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Key Findings:</a:t>
            </a:r>
            <a:endParaRPr/>
          </a:p>
        </p:txBody>
      </p:sp>
      <p:sp>
        <p:nvSpPr>
          <p:cNvPr id="256" name="Google Shape;256;p48"/>
          <p:cNvSpPr txBox="1"/>
          <p:nvPr>
            <p:ph idx="1" type="body"/>
          </p:nvPr>
        </p:nvSpPr>
        <p:spPr>
          <a:xfrm>
            <a:off x="311700" y="1152475"/>
            <a:ext cx="7380300" cy="3416400"/>
          </a:xfrm>
          <a:prstGeom prst="rect">
            <a:avLst/>
          </a:prstGeom>
        </p:spPr>
        <p:txBody>
          <a:bodyPr anchorCtr="0" anchor="t" bIns="91425" lIns="91425" spcFirstLastPara="1" rIns="91425" wrap="square" tIns="91425">
            <a:normAutofit fontScale="85000" lnSpcReduction="20000"/>
          </a:bodyPr>
          <a:lstStyle/>
          <a:p>
            <a:pPr indent="-325755" lvl="0" marL="457200" rtl="0" algn="l">
              <a:spcBef>
                <a:spcPts val="0"/>
              </a:spcBef>
              <a:spcAft>
                <a:spcPts val="0"/>
              </a:spcAft>
              <a:buSzPct val="100000"/>
              <a:buChar char="●"/>
            </a:pPr>
            <a:r>
              <a:rPr lang="en-GB"/>
              <a:t>Nearly four in ten 8-17s believe that people are mean or unkind to each other online all or most of the time</a:t>
            </a:r>
            <a:endParaRPr/>
          </a:p>
          <a:p>
            <a:pPr indent="-325755" lvl="0" marL="457200" rtl="0" algn="l">
              <a:spcBef>
                <a:spcPts val="0"/>
              </a:spcBef>
              <a:spcAft>
                <a:spcPts val="0"/>
              </a:spcAft>
              <a:buSzPct val="100000"/>
              <a:buChar char="●"/>
            </a:pPr>
            <a:r>
              <a:rPr lang="en-GB"/>
              <a:t>Girls continue to be more likely than boys to experience nasty or hurtful interactions online</a:t>
            </a:r>
            <a:endParaRPr/>
          </a:p>
          <a:p>
            <a:pPr indent="-325755" lvl="0" marL="457200" rtl="0" algn="l">
              <a:spcBef>
                <a:spcPts val="0"/>
              </a:spcBef>
              <a:spcAft>
                <a:spcPts val="0"/>
              </a:spcAft>
              <a:buSzPct val="100000"/>
              <a:buChar char="●"/>
            </a:pPr>
            <a:r>
              <a:rPr lang="en-GB"/>
              <a:t>Certain demographics (8-13) are more likely to see worrying or nasty content online </a:t>
            </a:r>
            <a:endParaRPr/>
          </a:p>
          <a:p>
            <a:pPr indent="-325755" lvl="0" marL="457200" rtl="0" algn="l">
              <a:spcBef>
                <a:spcPts val="0"/>
              </a:spcBef>
              <a:spcAft>
                <a:spcPts val="0"/>
              </a:spcAft>
              <a:buSzPct val="100000"/>
              <a:buChar char="●"/>
            </a:pPr>
            <a:r>
              <a:rPr lang="en-GB"/>
              <a:t>Nearly four in ten parents would let their child create a profile before reaching the minimum age</a:t>
            </a:r>
            <a:endParaRPr/>
          </a:p>
          <a:p>
            <a:pPr indent="-325755" lvl="0" marL="457200" rtl="0" algn="l">
              <a:spcBef>
                <a:spcPts val="0"/>
              </a:spcBef>
              <a:spcAft>
                <a:spcPts val="0"/>
              </a:spcAft>
              <a:buSzPct val="100000"/>
              <a:buChar char="●"/>
            </a:pPr>
            <a:r>
              <a:rPr lang="en-GB"/>
              <a:t>Parents continue to set rules for their children about being online, although there have been some decreases among parents of 10-12s</a:t>
            </a:r>
            <a:endParaRPr/>
          </a:p>
          <a:p>
            <a:pPr indent="-325755" lvl="0" marL="457200" rtl="0" algn="l">
              <a:spcBef>
                <a:spcPts val="0"/>
              </a:spcBef>
              <a:spcAft>
                <a:spcPts val="0"/>
              </a:spcAft>
              <a:buSzPct val="100000"/>
              <a:buChar char="●"/>
            </a:pPr>
            <a:r>
              <a:rPr lang="en-GB"/>
              <a:t>A high proportion of parents are aware of online protection tools or controls, but many do not use them</a:t>
            </a:r>
            <a:endParaRPr/>
          </a:p>
          <a:p>
            <a:pPr indent="-325755" lvl="0" marL="457200" rtl="0" algn="l">
              <a:spcBef>
                <a:spcPts val="0"/>
              </a:spcBef>
              <a:spcAft>
                <a:spcPts val="0"/>
              </a:spcAft>
              <a:buSzPct val="100000"/>
              <a:buChar char="●"/>
            </a:pPr>
            <a:r>
              <a:rPr lang="en-GB"/>
              <a:t>Many parents who are aware of content filters prefer to rely on their child’s ability to navigate online content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6" st="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49"/>
          <p:cNvSpPr txBox="1"/>
          <p:nvPr>
            <p:ph type="title"/>
          </p:nvPr>
        </p:nvSpPr>
        <p:spPr>
          <a:xfrm>
            <a:off x="249550" y="29934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2133" u="sng">
                <a:solidFill>
                  <a:schemeClr val="hlink"/>
                </a:solidFill>
                <a:hlinkClick r:id="rId3"/>
              </a:rPr>
              <a:t>https://www.securus-software.com/dangerous-apps-for-children/</a:t>
            </a:r>
            <a:r>
              <a:rPr lang="en-GB"/>
              <a:t> </a:t>
            </a:r>
            <a:endParaRPr/>
          </a:p>
        </p:txBody>
      </p:sp>
      <p:pic>
        <p:nvPicPr>
          <p:cNvPr id="262" name="Google Shape;262;p49"/>
          <p:cNvPicPr preferRelativeResize="0"/>
          <p:nvPr/>
        </p:nvPicPr>
        <p:blipFill>
          <a:blip r:embed="rId4">
            <a:alphaModFix/>
          </a:blip>
          <a:stretch>
            <a:fillRect/>
          </a:stretch>
        </p:blipFill>
        <p:spPr>
          <a:xfrm>
            <a:off x="152400" y="1348825"/>
            <a:ext cx="8839202" cy="134771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50"/>
          <p:cNvSpPr txBox="1"/>
          <p:nvPr>
            <p:ph type="title"/>
          </p:nvPr>
        </p:nvSpPr>
        <p:spPr>
          <a:xfrm>
            <a:off x="311700" y="29740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How can we help to protect children?</a:t>
            </a:r>
            <a:endParaRPr/>
          </a:p>
        </p:txBody>
      </p:sp>
      <p:pic>
        <p:nvPicPr>
          <p:cNvPr id="268" name="Google Shape;268;p50"/>
          <p:cNvPicPr preferRelativeResize="0"/>
          <p:nvPr/>
        </p:nvPicPr>
        <p:blipFill>
          <a:blip r:embed="rId3">
            <a:alphaModFix/>
          </a:blip>
          <a:stretch>
            <a:fillRect/>
          </a:stretch>
        </p:blipFill>
        <p:spPr>
          <a:xfrm>
            <a:off x="375275" y="870100"/>
            <a:ext cx="4371975" cy="3756976"/>
          </a:xfrm>
          <a:prstGeom prst="rect">
            <a:avLst/>
          </a:prstGeom>
          <a:noFill/>
          <a:ln>
            <a:noFill/>
          </a:ln>
        </p:spPr>
      </p:pic>
      <p:pic>
        <p:nvPicPr>
          <p:cNvPr id="269" name="Google Shape;269;p50"/>
          <p:cNvPicPr preferRelativeResize="0"/>
          <p:nvPr/>
        </p:nvPicPr>
        <p:blipFill>
          <a:blip r:embed="rId4">
            <a:alphaModFix/>
          </a:blip>
          <a:stretch>
            <a:fillRect/>
          </a:stretch>
        </p:blipFill>
        <p:spPr>
          <a:xfrm>
            <a:off x="4981910" y="1931550"/>
            <a:ext cx="4017465" cy="209057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pic>
        <p:nvPicPr>
          <p:cNvPr id="274" name="Google Shape;274;p51"/>
          <p:cNvPicPr preferRelativeResize="0"/>
          <p:nvPr/>
        </p:nvPicPr>
        <p:blipFill>
          <a:blip r:embed="rId3">
            <a:alphaModFix/>
          </a:blip>
          <a:stretch>
            <a:fillRect/>
          </a:stretch>
        </p:blipFill>
        <p:spPr>
          <a:xfrm>
            <a:off x="1516149" y="302150"/>
            <a:ext cx="6111724" cy="41507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pic>
        <p:nvPicPr>
          <p:cNvPr id="279" name="Google Shape;279;p52"/>
          <p:cNvPicPr preferRelativeResize="0"/>
          <p:nvPr/>
        </p:nvPicPr>
        <p:blipFill>
          <a:blip r:embed="rId3">
            <a:alphaModFix/>
          </a:blip>
          <a:stretch>
            <a:fillRect/>
          </a:stretch>
        </p:blipFill>
        <p:spPr>
          <a:xfrm>
            <a:off x="724962" y="1219424"/>
            <a:ext cx="7694074" cy="30452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5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 Actionable Advice for Online Safety</a:t>
            </a:r>
            <a:endParaRPr/>
          </a:p>
        </p:txBody>
      </p:sp>
      <p:sp>
        <p:nvSpPr>
          <p:cNvPr id="285" name="Google Shape;285;p53"/>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55600" lvl="0" marL="457200" rtl="0" algn="l">
              <a:spcBef>
                <a:spcPts val="1200"/>
              </a:spcBef>
              <a:spcAft>
                <a:spcPts val="0"/>
              </a:spcAft>
              <a:buSzPts val="2000"/>
              <a:buAutoNum type="arabicPeriod"/>
            </a:pPr>
            <a:r>
              <a:rPr lang="en-GB" sz="2000"/>
              <a:t>Set Clear Screen Time Limits</a:t>
            </a:r>
            <a:endParaRPr sz="2000"/>
          </a:p>
          <a:p>
            <a:pPr indent="-355600" lvl="0" marL="457200" rtl="0" algn="l">
              <a:spcBef>
                <a:spcPts val="0"/>
              </a:spcBef>
              <a:spcAft>
                <a:spcPts val="0"/>
              </a:spcAft>
              <a:buSzPts val="2000"/>
              <a:buFont typeface="Quicksand"/>
              <a:buChar char="●"/>
            </a:pPr>
            <a:r>
              <a:rPr b="0" lang="en-GB" sz="2000"/>
              <a:t>Agree on daily/weekly screen time and stick to it.</a:t>
            </a:r>
            <a:br>
              <a:rPr b="0" lang="en-GB" sz="2000"/>
            </a:br>
            <a:endParaRPr b="0" sz="2000"/>
          </a:p>
          <a:p>
            <a:pPr indent="-355600" lvl="0" marL="457200" rtl="0" algn="l">
              <a:spcBef>
                <a:spcPts val="0"/>
              </a:spcBef>
              <a:spcAft>
                <a:spcPts val="0"/>
              </a:spcAft>
              <a:buSzPts val="2000"/>
              <a:buFont typeface="Quicksand"/>
              <a:buChar char="●"/>
            </a:pPr>
            <a:r>
              <a:rPr b="0" lang="en-GB" sz="2000"/>
              <a:t>Use tools like “downtime” or “bedtime” features on devices to automatically limit usage.</a:t>
            </a:r>
            <a:br>
              <a:rPr b="0" lang="en-GB" sz="2000"/>
            </a:br>
            <a:endParaRPr b="0" sz="2000"/>
          </a:p>
          <a:p>
            <a:pPr indent="-355600" lvl="0" marL="457200" rtl="0" algn="l">
              <a:spcBef>
                <a:spcPts val="0"/>
              </a:spcBef>
              <a:spcAft>
                <a:spcPts val="0"/>
              </a:spcAft>
              <a:buSzPts val="2000"/>
              <a:buFont typeface="Quicksand"/>
              <a:buChar char="●"/>
            </a:pPr>
            <a:r>
              <a:rPr b="0" lang="en-GB" sz="2000"/>
              <a:t>Encourage balance: outdoor play, reading, and family time alongside screen time.</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5">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5">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5">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5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 Actionable Advice for Online Safety</a:t>
            </a:r>
            <a:endParaRPr/>
          </a:p>
        </p:txBody>
      </p:sp>
      <p:sp>
        <p:nvSpPr>
          <p:cNvPr id="291" name="Google Shape;291;p5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2000"/>
              <a:t>2. Stay Informed and Educated</a:t>
            </a:r>
            <a:endParaRPr sz="2000"/>
          </a:p>
          <a:p>
            <a:pPr indent="-355600" lvl="0" marL="457200" rtl="0" algn="l">
              <a:spcBef>
                <a:spcPts val="1200"/>
              </a:spcBef>
              <a:spcAft>
                <a:spcPts val="0"/>
              </a:spcAft>
              <a:buSzPts val="2000"/>
              <a:buFont typeface="Quicksand"/>
              <a:buChar char="●"/>
            </a:pPr>
            <a:r>
              <a:rPr b="0" lang="en-GB" sz="2000"/>
              <a:t>Keep up to date with the apps, games, and websites your child is using.</a:t>
            </a:r>
            <a:br>
              <a:rPr b="0" lang="en-GB" sz="2000"/>
            </a:br>
            <a:endParaRPr b="0" sz="2000"/>
          </a:p>
          <a:p>
            <a:pPr indent="-355600" lvl="0" marL="457200" rtl="0" algn="l">
              <a:spcBef>
                <a:spcPts val="0"/>
              </a:spcBef>
              <a:spcAft>
                <a:spcPts val="0"/>
              </a:spcAft>
              <a:buSzPts val="2000"/>
              <a:buFont typeface="Quicksand"/>
              <a:buChar char="●"/>
            </a:pPr>
            <a:r>
              <a:rPr b="0" lang="en-GB" sz="2000"/>
              <a:t>Explore resources like NSPCC </a:t>
            </a:r>
            <a:r>
              <a:rPr b="0" i="1" lang="en-GB" sz="2000"/>
              <a:t>Net Aware</a:t>
            </a:r>
            <a:r>
              <a:rPr b="0" lang="en-GB" sz="2000"/>
              <a:t>, UK Safer Internet Centre, or Childnet.</a:t>
            </a:r>
            <a:br>
              <a:rPr b="0" lang="en-GB" sz="2000"/>
            </a:br>
            <a:endParaRPr b="0" sz="2000"/>
          </a:p>
          <a:p>
            <a:pPr indent="-355600" lvl="0" marL="457200" rtl="0" algn="l">
              <a:spcBef>
                <a:spcPts val="0"/>
              </a:spcBef>
              <a:spcAft>
                <a:spcPts val="0"/>
              </a:spcAft>
              <a:buSzPts val="2000"/>
              <a:buFont typeface="Quicksand"/>
              <a:buChar char="●"/>
            </a:pPr>
            <a:r>
              <a:rPr b="0" lang="en-GB" sz="2000"/>
              <a:t>Talk to your child regularly about their online interests so you understand what they enjoy and where risks might lie.</a:t>
            </a:r>
            <a:endParaRPr b="0" sz="2000"/>
          </a:p>
          <a:p>
            <a:pPr indent="0" lvl="0" marL="457200" rtl="0" algn="l">
              <a:spcBef>
                <a:spcPts val="1200"/>
              </a:spcBef>
              <a:spcAft>
                <a:spcPts val="0"/>
              </a:spcAft>
              <a:buNone/>
            </a:pPr>
            <a:r>
              <a:t/>
            </a:r>
            <a:endParaRPr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1">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1">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1">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1">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1">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5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 Actionable Advice for Online Safety</a:t>
            </a:r>
            <a:endParaRPr/>
          </a:p>
        </p:txBody>
      </p:sp>
      <p:sp>
        <p:nvSpPr>
          <p:cNvPr id="297" name="Google Shape;297;p5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GB" sz="2000"/>
              <a:t>3. Remember: It Could Happen Here</a:t>
            </a:r>
            <a:endParaRPr sz="2000"/>
          </a:p>
          <a:p>
            <a:pPr indent="-355600" lvl="0" marL="457200" rtl="0" algn="l">
              <a:spcBef>
                <a:spcPts val="1200"/>
              </a:spcBef>
              <a:spcAft>
                <a:spcPts val="0"/>
              </a:spcAft>
              <a:buSzPts val="2000"/>
              <a:buFont typeface="Quicksand"/>
              <a:buChar char="●"/>
            </a:pPr>
            <a:r>
              <a:rPr b="0" lang="en-GB" sz="2000"/>
              <a:t>Don’t assume “my child would never…”—online risks (cyberbullying, strangers, inappropriate content) can affect any child.</a:t>
            </a:r>
            <a:br>
              <a:rPr b="0" lang="en-GB" sz="2000"/>
            </a:br>
            <a:endParaRPr b="0" sz="2000"/>
          </a:p>
          <a:p>
            <a:pPr indent="-355600" lvl="0" marL="457200" rtl="0" algn="l">
              <a:spcBef>
                <a:spcPts val="0"/>
              </a:spcBef>
              <a:spcAft>
                <a:spcPts val="0"/>
              </a:spcAft>
              <a:buSzPts val="2000"/>
              <a:buFont typeface="Quicksand"/>
              <a:buChar char="●"/>
            </a:pPr>
            <a:r>
              <a:rPr b="0" lang="en-GB" sz="2000"/>
              <a:t>Keep conversations open so children feel safe telling you if something goes wrong.</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5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 Actionable Advice for Online Safety</a:t>
            </a:r>
            <a:endParaRPr/>
          </a:p>
        </p:txBody>
      </p:sp>
      <p:sp>
        <p:nvSpPr>
          <p:cNvPr id="303" name="Google Shape;303;p5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GB" sz="2000"/>
              <a:t>4. Use Filtering and Parental Controls</a:t>
            </a:r>
            <a:endParaRPr sz="2000"/>
          </a:p>
          <a:p>
            <a:pPr indent="-355600" lvl="0" marL="457200" rtl="0" algn="l">
              <a:spcBef>
                <a:spcPts val="1200"/>
              </a:spcBef>
              <a:spcAft>
                <a:spcPts val="0"/>
              </a:spcAft>
              <a:buSzPts val="2000"/>
              <a:buFont typeface="Quicksand"/>
              <a:buChar char="●"/>
            </a:pPr>
            <a:r>
              <a:rPr b="0" lang="en-GB" sz="2000"/>
              <a:t>Activate filters on your home Wi-Fi and on individual devices.</a:t>
            </a:r>
            <a:br>
              <a:rPr b="0" lang="en-GB" sz="2000"/>
            </a:br>
            <a:endParaRPr b="0" sz="2000"/>
          </a:p>
          <a:p>
            <a:pPr indent="-355600" lvl="0" marL="457200" rtl="0" algn="l">
              <a:spcBef>
                <a:spcPts val="0"/>
              </a:spcBef>
              <a:spcAft>
                <a:spcPts val="0"/>
              </a:spcAft>
              <a:buSzPts val="2000"/>
              <a:buFont typeface="Quicksand"/>
              <a:buChar char="●"/>
            </a:pPr>
            <a:r>
              <a:rPr b="0" lang="en-GB" sz="2000"/>
              <a:t>Set up child accounts with age-appropriate restrictions.</a:t>
            </a:r>
            <a:br>
              <a:rPr b="0" lang="en-GB" sz="2000"/>
            </a:br>
            <a:endParaRPr b="0" sz="2000"/>
          </a:p>
          <a:p>
            <a:pPr indent="-355600" lvl="0" marL="457200" rtl="0" algn="l">
              <a:spcBef>
                <a:spcPts val="0"/>
              </a:spcBef>
              <a:spcAft>
                <a:spcPts val="0"/>
              </a:spcAft>
              <a:buSzPts val="2000"/>
              <a:buFont typeface="Quicksand"/>
              <a:buChar char="●"/>
            </a:pPr>
            <a:r>
              <a:rPr b="0" lang="en-GB" sz="2000"/>
              <a:t>Regularly review privacy and security settings on apps and websites.</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3">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3">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5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 Actionable Advice for Online Safety</a:t>
            </a:r>
            <a:endParaRPr/>
          </a:p>
        </p:txBody>
      </p:sp>
      <p:sp>
        <p:nvSpPr>
          <p:cNvPr id="309" name="Google Shape;309;p5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GB" sz="2000"/>
              <a:t>5. Limit Internet Access Times</a:t>
            </a:r>
            <a:endParaRPr sz="2000"/>
          </a:p>
          <a:p>
            <a:pPr indent="-355600" lvl="0" marL="457200" rtl="0" algn="l">
              <a:spcBef>
                <a:spcPts val="1200"/>
              </a:spcBef>
              <a:spcAft>
                <a:spcPts val="0"/>
              </a:spcAft>
              <a:buSzPts val="2000"/>
              <a:buFont typeface="Quicksand"/>
              <a:buChar char="●"/>
            </a:pPr>
            <a:r>
              <a:rPr b="0" lang="en-GB" sz="2000"/>
              <a:t>No devices in bedrooms overnight—charge them in a shared space.</a:t>
            </a:r>
            <a:br>
              <a:rPr b="0" lang="en-GB" sz="2000"/>
            </a:br>
            <a:endParaRPr b="0" sz="2000"/>
          </a:p>
          <a:p>
            <a:pPr indent="-355600" lvl="0" marL="457200" rtl="0" algn="l">
              <a:spcBef>
                <a:spcPts val="0"/>
              </a:spcBef>
              <a:spcAft>
                <a:spcPts val="0"/>
              </a:spcAft>
              <a:buSzPts val="2000"/>
              <a:buFont typeface="Quicksand"/>
              <a:buChar char="●"/>
            </a:pPr>
            <a:r>
              <a:rPr b="0" lang="en-GB" sz="2000"/>
              <a:t>Set “offline times” such as during meals, family activities, or before school.</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9">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5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 Actionable Advice for Online Safety</a:t>
            </a:r>
            <a:endParaRPr/>
          </a:p>
        </p:txBody>
      </p:sp>
      <p:sp>
        <p:nvSpPr>
          <p:cNvPr id="315" name="Google Shape;315;p5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2000"/>
              <a:t>6. Monitor Devices Proactively</a:t>
            </a:r>
            <a:endParaRPr sz="2000"/>
          </a:p>
          <a:p>
            <a:pPr indent="-355600" lvl="0" marL="457200" rtl="0" algn="l">
              <a:spcBef>
                <a:spcPts val="1200"/>
              </a:spcBef>
              <a:spcAft>
                <a:spcPts val="0"/>
              </a:spcAft>
              <a:buSzPts val="2000"/>
              <a:buFont typeface="Quicksand"/>
              <a:buChar char="●"/>
            </a:pPr>
            <a:r>
              <a:rPr b="0" lang="en-GB" sz="2000"/>
              <a:t>Keep devices in shared areas where you can see what’s happening.</a:t>
            </a:r>
            <a:br>
              <a:rPr b="0" lang="en-GB" sz="2000"/>
            </a:br>
            <a:endParaRPr b="0" sz="2000"/>
          </a:p>
          <a:p>
            <a:pPr indent="-355600" lvl="0" marL="457200" rtl="0" algn="l">
              <a:spcBef>
                <a:spcPts val="0"/>
              </a:spcBef>
              <a:spcAft>
                <a:spcPts val="0"/>
              </a:spcAft>
              <a:buSzPts val="2000"/>
              <a:buFont typeface="Quicksand"/>
              <a:buChar char="●"/>
            </a:pPr>
            <a:r>
              <a:rPr b="0" lang="en-GB" sz="2000"/>
              <a:t>Check browsing history, app use, and friend lists on social apps/games.</a:t>
            </a:r>
            <a:br>
              <a:rPr b="0" lang="en-GB" sz="2000"/>
            </a:br>
            <a:endParaRPr b="0" sz="2000"/>
          </a:p>
          <a:p>
            <a:pPr indent="-355600" lvl="0" marL="457200" rtl="0" algn="l">
              <a:spcBef>
                <a:spcPts val="0"/>
              </a:spcBef>
              <a:spcAft>
                <a:spcPts val="0"/>
              </a:spcAft>
              <a:buSzPts val="2000"/>
              <a:buFont typeface="Quicksand"/>
              <a:buChar char="●"/>
            </a:pPr>
            <a:r>
              <a:rPr b="0" lang="en-GB" sz="2000"/>
              <a:t>Consider agreeing a “digital contract” with your child, setting expectations about how devices are used.</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5">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5">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5">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5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 Actionable Advice for Online Safety</a:t>
            </a:r>
            <a:endParaRPr/>
          </a:p>
        </p:txBody>
      </p:sp>
      <p:sp>
        <p:nvSpPr>
          <p:cNvPr id="321" name="Google Shape;321;p59"/>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2000"/>
              <a:t>7. Talk Openly and Regularly</a:t>
            </a:r>
            <a:endParaRPr sz="2000"/>
          </a:p>
          <a:p>
            <a:pPr indent="-355600" lvl="0" marL="457200" rtl="0" algn="l">
              <a:spcBef>
                <a:spcPts val="1200"/>
              </a:spcBef>
              <a:spcAft>
                <a:spcPts val="0"/>
              </a:spcAft>
              <a:buSzPts val="2000"/>
              <a:buFont typeface="Quicksand"/>
              <a:buChar char="●"/>
            </a:pPr>
            <a:r>
              <a:rPr b="0" lang="en-GB" sz="2000"/>
              <a:t>Encourage your child to tell you if they see something that worries or confuses them.</a:t>
            </a:r>
            <a:br>
              <a:rPr b="0" lang="en-GB" sz="2000"/>
            </a:br>
            <a:endParaRPr b="0" sz="2000"/>
          </a:p>
          <a:p>
            <a:pPr indent="-355600" lvl="0" marL="457200" rtl="0" algn="l">
              <a:spcBef>
                <a:spcPts val="0"/>
              </a:spcBef>
              <a:spcAft>
                <a:spcPts val="0"/>
              </a:spcAft>
              <a:buSzPts val="2000"/>
              <a:buFont typeface="Quicksand"/>
              <a:buChar char="●"/>
            </a:pPr>
            <a:r>
              <a:rPr b="0" lang="en-GB" sz="2000"/>
              <a:t>Role-play scenarios (“What would you do if someone you don’t know messages you?”).</a:t>
            </a:r>
            <a:br>
              <a:rPr b="0" lang="en-GB" sz="2000"/>
            </a:br>
            <a:endParaRPr b="0" sz="2000"/>
          </a:p>
          <a:p>
            <a:pPr indent="-355600" lvl="0" marL="457200" rtl="0" algn="l">
              <a:spcBef>
                <a:spcPts val="0"/>
              </a:spcBef>
              <a:spcAft>
                <a:spcPts val="0"/>
              </a:spcAft>
              <a:buSzPts val="2000"/>
              <a:buFont typeface="Quicksand"/>
              <a:buChar char="●"/>
            </a:pPr>
            <a:r>
              <a:rPr b="0" lang="en-GB" sz="2000"/>
              <a:t>Praise honesty—children are less likely to hide mistakes if they feel supported.</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1">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1">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1">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1">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6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 Actionable Advice for Online Safety</a:t>
            </a:r>
            <a:endParaRPr/>
          </a:p>
        </p:txBody>
      </p:sp>
      <p:sp>
        <p:nvSpPr>
          <p:cNvPr id="327" name="Google Shape;327;p6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GB" sz="2000"/>
              <a:t>8. Model Good Online Habits</a:t>
            </a:r>
            <a:endParaRPr sz="2000"/>
          </a:p>
          <a:p>
            <a:pPr indent="-355600" lvl="0" marL="457200" rtl="0" algn="l">
              <a:spcBef>
                <a:spcPts val="1200"/>
              </a:spcBef>
              <a:spcAft>
                <a:spcPts val="0"/>
              </a:spcAft>
              <a:buSzPts val="2000"/>
              <a:buFont typeface="Quicksand"/>
              <a:buChar char="●"/>
            </a:pPr>
            <a:r>
              <a:rPr b="0" lang="en-GB" sz="2000"/>
              <a:t>Show your child that you also put your phone away at dinner or bedtime.</a:t>
            </a:r>
            <a:br>
              <a:rPr b="0" lang="en-GB" sz="2000"/>
            </a:br>
            <a:endParaRPr b="0" sz="2000"/>
          </a:p>
          <a:p>
            <a:pPr indent="-355600" lvl="0" marL="457200" rtl="0" algn="l">
              <a:spcBef>
                <a:spcPts val="0"/>
              </a:spcBef>
              <a:spcAft>
                <a:spcPts val="0"/>
              </a:spcAft>
              <a:buSzPts val="2000"/>
              <a:buFont typeface="Quicksand"/>
              <a:buChar char="●"/>
            </a:pPr>
            <a:r>
              <a:rPr b="0" lang="en-GB" sz="2000"/>
              <a:t>Be mindful of your own screen time, social media use, and sharing of photos/information.</a:t>
            </a:r>
            <a:endParaRPr b="0" sz="2000"/>
          </a:p>
          <a:p>
            <a:pPr indent="0" lvl="0" marL="0" rtl="0" algn="l">
              <a:spcBef>
                <a:spcPts val="1200"/>
              </a:spcBef>
              <a:spcAft>
                <a:spcPts val="1200"/>
              </a:spcAft>
              <a:buNone/>
            </a:pPr>
            <a:r>
              <a:t/>
            </a:r>
            <a:endParaRPr sz="25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7">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7">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7">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6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Useful links and resources:</a:t>
            </a:r>
            <a:endParaRPr/>
          </a:p>
        </p:txBody>
      </p:sp>
      <p:sp>
        <p:nvSpPr>
          <p:cNvPr id="333" name="Google Shape;333;p61"/>
          <p:cNvSpPr txBox="1"/>
          <p:nvPr>
            <p:ph idx="1" type="body"/>
          </p:nvPr>
        </p:nvSpPr>
        <p:spPr>
          <a:xfrm>
            <a:off x="311700" y="1152475"/>
            <a:ext cx="5733000" cy="3416400"/>
          </a:xfrm>
          <a:prstGeom prst="rect">
            <a:avLst/>
          </a:prstGeom>
        </p:spPr>
        <p:txBody>
          <a:bodyPr anchorCtr="0" anchor="t" bIns="91425" lIns="91425" spcFirstLastPara="1" rIns="91425" wrap="square" tIns="91425">
            <a:normAutofit fontScale="92500" lnSpcReduction="20000"/>
          </a:bodyPr>
          <a:lstStyle/>
          <a:p>
            <a:pPr indent="0" lvl="0" marL="0" rtl="0" algn="l">
              <a:spcBef>
                <a:spcPts val="0"/>
              </a:spcBef>
              <a:spcAft>
                <a:spcPts val="0"/>
              </a:spcAft>
              <a:buNone/>
            </a:pPr>
            <a:r>
              <a:rPr lang="en-GB" u="sng">
                <a:solidFill>
                  <a:schemeClr val="hlink"/>
                </a:solidFill>
                <a:hlinkClick r:id="rId3"/>
              </a:rPr>
              <a:t>https://www.nspcc.org.uk/keeping-children-safe/online-safety/</a:t>
            </a:r>
            <a:r>
              <a:rPr lang="en-GB"/>
              <a:t> </a:t>
            </a:r>
            <a:endParaRPr/>
          </a:p>
          <a:p>
            <a:pPr indent="0" lvl="0" marL="0" rtl="0" algn="l">
              <a:spcBef>
                <a:spcPts val="1200"/>
              </a:spcBef>
              <a:spcAft>
                <a:spcPts val="0"/>
              </a:spcAft>
              <a:buNone/>
            </a:pPr>
            <a:r>
              <a:rPr lang="en-GB" u="sng">
                <a:solidFill>
                  <a:schemeClr val="hlink"/>
                </a:solidFill>
                <a:hlinkClick r:id="rId4"/>
              </a:rPr>
              <a:t>https://saferinternet.org.uk/guide-and-resource/parents-and-carers</a:t>
            </a:r>
            <a:r>
              <a:rPr lang="en-GB"/>
              <a:t> </a:t>
            </a:r>
            <a:endParaRPr/>
          </a:p>
          <a:p>
            <a:pPr indent="0" lvl="0" marL="0" rtl="0" algn="l">
              <a:spcBef>
                <a:spcPts val="1200"/>
              </a:spcBef>
              <a:spcAft>
                <a:spcPts val="0"/>
              </a:spcAft>
              <a:buNone/>
            </a:pPr>
            <a:r>
              <a:rPr lang="en-GB" u="sng">
                <a:solidFill>
                  <a:schemeClr val="hlink"/>
                </a:solidFill>
                <a:hlinkClick r:id="rId5"/>
              </a:rPr>
              <a:t>https://www.gov.uk/government/publications/coronavirus-covid-19-keeping-children-safe-online/coronavirus-covid-19-support-for-parents-and-carers-to-keep-children-safe-online</a:t>
            </a:r>
            <a:r>
              <a:rPr lang="en-GB"/>
              <a:t> </a:t>
            </a:r>
            <a:endParaRPr/>
          </a:p>
          <a:p>
            <a:pPr indent="0" lvl="0" marL="0" rtl="0" algn="l">
              <a:spcBef>
                <a:spcPts val="1200"/>
              </a:spcBef>
              <a:spcAft>
                <a:spcPts val="1200"/>
              </a:spcAft>
              <a:buNone/>
            </a:pPr>
            <a:r>
              <a:rPr lang="en-GB" u="sng">
                <a:solidFill>
                  <a:schemeClr val="hlink"/>
                </a:solidFill>
                <a:hlinkClick r:id="rId6"/>
              </a:rPr>
              <a:t>https://www.barnardos.org.uk/get-support/support-for-parents-and-carers/child-abuse-and-harm/keeping-children-safe-online</a:t>
            </a:r>
            <a:r>
              <a:rPr lang="en-GB"/>
              <a:t> </a:t>
            </a:r>
            <a:endParaRPr/>
          </a:p>
        </p:txBody>
      </p:sp>
      <p:pic>
        <p:nvPicPr>
          <p:cNvPr id="334" name="Google Shape;334;p61"/>
          <p:cNvPicPr preferRelativeResize="0"/>
          <p:nvPr/>
        </p:nvPicPr>
        <p:blipFill>
          <a:blip r:embed="rId7">
            <a:alphaModFix/>
          </a:blip>
          <a:stretch>
            <a:fillRect/>
          </a:stretch>
        </p:blipFill>
        <p:spPr>
          <a:xfrm>
            <a:off x="6142725" y="1884925"/>
            <a:ext cx="2571750" cy="304800"/>
          </a:xfrm>
          <a:prstGeom prst="rect">
            <a:avLst/>
          </a:prstGeom>
          <a:noFill/>
          <a:ln>
            <a:noFill/>
          </a:ln>
        </p:spPr>
      </p:pic>
      <p:pic>
        <p:nvPicPr>
          <p:cNvPr id="335" name="Google Shape;335;p61"/>
          <p:cNvPicPr preferRelativeResize="0"/>
          <p:nvPr/>
        </p:nvPicPr>
        <p:blipFill>
          <a:blip r:embed="rId8">
            <a:alphaModFix/>
          </a:blip>
          <a:stretch>
            <a:fillRect/>
          </a:stretch>
        </p:blipFill>
        <p:spPr>
          <a:xfrm>
            <a:off x="6142725" y="1017725"/>
            <a:ext cx="1378825" cy="775200"/>
          </a:xfrm>
          <a:prstGeom prst="rect">
            <a:avLst/>
          </a:prstGeom>
          <a:noFill/>
          <a:ln>
            <a:noFill/>
          </a:ln>
        </p:spPr>
      </p:pic>
      <p:pic>
        <p:nvPicPr>
          <p:cNvPr id="336" name="Google Shape;336;p61"/>
          <p:cNvPicPr preferRelativeResize="0"/>
          <p:nvPr/>
        </p:nvPicPr>
        <p:blipFill>
          <a:blip r:embed="rId9">
            <a:alphaModFix/>
          </a:blip>
          <a:stretch>
            <a:fillRect/>
          </a:stretch>
        </p:blipFill>
        <p:spPr>
          <a:xfrm>
            <a:off x="6142725" y="2571741"/>
            <a:ext cx="1228525" cy="693250"/>
          </a:xfrm>
          <a:prstGeom prst="rect">
            <a:avLst/>
          </a:prstGeom>
          <a:noFill/>
          <a:ln>
            <a:noFill/>
          </a:ln>
        </p:spPr>
      </p:pic>
      <p:pic>
        <p:nvPicPr>
          <p:cNvPr id="337" name="Google Shape;337;p61"/>
          <p:cNvPicPr preferRelativeResize="0"/>
          <p:nvPr/>
        </p:nvPicPr>
        <p:blipFill>
          <a:blip r:embed="rId10">
            <a:alphaModFix/>
          </a:blip>
          <a:stretch>
            <a:fillRect/>
          </a:stretch>
        </p:blipFill>
        <p:spPr>
          <a:xfrm>
            <a:off x="6142725" y="3647024"/>
            <a:ext cx="2885601" cy="5114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