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5143500" cx="9144000"/>
  <p:notesSz cx="6858000" cy="9144000"/>
  <p:embeddedFontLst>
    <p:embeddedFont>
      <p:font typeface="Quicksand"/>
      <p:regular r:id="rId37"/>
      <p:bold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font" Target="fonts/Quicksand-regular.fnt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38" Type="http://schemas.openxmlformats.org/officeDocument/2006/relationships/font" Target="fonts/Quicksand-bold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8afbbfd91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8afbbfd91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8afbbfd91d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8afbbfd91d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8afbbfd91d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8afbbfd91d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8afbbfd91d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8afbbfd91d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8afbbfd91d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8afbbfd91d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8afbbfd91d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8afbbfd91d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8afbbfd91d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8afbbfd91d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8afbbfd91d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8afbbfd91d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8afbbfd91d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8afbbfd91d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8afbbfd91d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8afbbfd91d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8afbbfd91d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8afbbfd91d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807964f344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807964f344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8afbbfd91d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28afbbfd91d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8afbbfd91d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8afbbfd91d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807964f344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3807964f344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8afbbfd91d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8afbbfd91d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8afbbfd91d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8afbbfd91d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8afbbfd91d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28afbbfd91d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8afbbfd91d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8afbbfd91d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8afbbfd91d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28afbbfd91d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8afbbfd91d_0_1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28afbbfd91d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28afbbfd91d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28afbbfd91d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8afbbfd91d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8afbbfd91d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28afbbfd91d_0_1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28afbbfd91d_0_1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8afbbfd91d_0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8afbbfd91d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8afbbfd91d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28afbbfd91d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28afbbfd91d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28afbbfd91d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28afbbfd91d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28afbbfd91d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8afbbfd91d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28afbbfd91d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28afbbfd91d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28afbbfd91d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Font typeface="Quicksand"/>
              <a:buNone/>
              <a:defRPr b="1" sz="5200"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Quicksand"/>
              <a:buNone/>
              <a:defRPr b="1" sz="2800"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b="1" sz="2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●"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○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■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●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○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■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●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○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■"/>
              <a:defRPr b="1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education.rcdow.org.uk/wp-content/uploads/2025/08/Choosing-a-Catholic-Secondary-School-2026.pdf" TargetMode="External"/><Relationship Id="rId4" Type="http://schemas.openxmlformats.org/officeDocument/2006/relationships/image" Target="../media/image2.png"/><Relationship Id="rId5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15.png"/><Relationship Id="rId5" Type="http://schemas.openxmlformats.org/officeDocument/2006/relationships/image" Target="../media/image20.png"/><Relationship Id="rId6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0.png"/><Relationship Id="rId4" Type="http://schemas.openxmlformats.org/officeDocument/2006/relationships/image" Target="../media/image28.png"/><Relationship Id="rId9" Type="http://schemas.openxmlformats.org/officeDocument/2006/relationships/image" Target="../media/image35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7" Type="http://schemas.openxmlformats.org/officeDocument/2006/relationships/image" Target="../media/image31.png"/><Relationship Id="rId8" Type="http://schemas.openxmlformats.org/officeDocument/2006/relationships/image" Target="../media/image2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2.xml"/><Relationship Id="rId3" Type="http://schemas.openxmlformats.org/officeDocument/2006/relationships/hyperlink" Target="http://www.hounslow.gov.uk/secondaryadmissions" TargetMode="External"/><Relationship Id="rId4" Type="http://schemas.openxmlformats.org/officeDocument/2006/relationships/hyperlink" Target="https://www.hounslow.gov.uk/downloads/file/4373/secondary_transfer_2025" TargetMode="Externa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7.png"/><Relationship Id="rId4" Type="http://schemas.openxmlformats.org/officeDocument/2006/relationships/image" Target="../media/image3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hyperlink" Target="https://www.hounslow.gov.uk/downloads/file/11498/secondary-school-transfer-2025" TargetMode="External"/><Relationship Id="rId4" Type="http://schemas.openxmlformats.org/officeDocument/2006/relationships/image" Target="../media/image26.png"/><Relationship Id="rId5" Type="http://schemas.openxmlformats.org/officeDocument/2006/relationships/image" Target="../media/image3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3.png"/><Relationship Id="rId4" Type="http://schemas.openxmlformats.org/officeDocument/2006/relationships/image" Target="../media/image3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9.png"/><Relationship Id="rId4" Type="http://schemas.openxmlformats.org/officeDocument/2006/relationships/image" Target="../media/image4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9.xml"/><Relationship Id="rId3" Type="http://schemas.openxmlformats.org/officeDocument/2006/relationships/hyperlink" Target="http://www.st-marks.hounslow.sch.uk/" TargetMode="External"/><Relationship Id="rId4" Type="http://schemas.openxmlformats.org/officeDocument/2006/relationships/hyperlink" Target="https://www.st-pauls.surrey.sch.uk/" TargetMode="External"/><Relationship Id="rId5" Type="http://schemas.openxmlformats.org/officeDocument/2006/relationships/hyperlink" Target="https://www.gumleyhouse.com/" TargetMode="External"/><Relationship Id="rId6" Type="http://schemas.openxmlformats.org/officeDocument/2006/relationships/hyperlink" Target="https://www.gunnersbury.com/" TargetMode="External"/><Relationship Id="rId7" Type="http://schemas.openxmlformats.org/officeDocument/2006/relationships/hyperlink" Target="https://www.strichardreynolds.org.uk/" TargetMode="Externa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1545450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Secondary Transfer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2026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Questions to consider:</a:t>
            </a:r>
            <a:endParaRPr/>
          </a:p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Is St Mark’s your first choice of school?</a:t>
            </a:r>
            <a:endParaRPr sz="2800"/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Is a Catholic </a:t>
            </a:r>
            <a:r>
              <a:rPr lang="en-GB" sz="2800"/>
              <a:t>education</a:t>
            </a:r>
            <a:r>
              <a:rPr lang="en-GB" sz="2800"/>
              <a:t> a </a:t>
            </a:r>
            <a:r>
              <a:rPr lang="en-GB" sz="2800"/>
              <a:t>priority</a:t>
            </a:r>
            <a:r>
              <a:rPr lang="en-GB" sz="2800"/>
              <a:t> for you and your child?</a:t>
            </a:r>
            <a:endParaRPr sz="2800"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/>
              <a:t>If you’ve answered YES to either/both of these questions, then the following information is very important. </a:t>
            </a:r>
            <a:endParaRPr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title"/>
          </p:nvPr>
        </p:nvSpPr>
        <p:spPr>
          <a:xfrm>
            <a:off x="311700" y="1257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1620" u="sng">
                <a:solidFill>
                  <a:schemeClr val="hlink"/>
                </a:solidFill>
                <a:hlinkClick r:id="rId3"/>
              </a:rPr>
              <a:t>https://education.rcdow.org.uk/wp-content/uploads/2025/08/Choosing-a-Catholic-Secondary-School-2026.pdf</a:t>
            </a:r>
            <a:r>
              <a:rPr lang="en-GB" sz="1620"/>
              <a:t> </a:t>
            </a:r>
            <a:endParaRPr sz="1620"/>
          </a:p>
        </p:txBody>
      </p:sp>
      <p:pic>
        <p:nvPicPr>
          <p:cNvPr id="66" name="Google Shape;6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03485" y="1241075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83600" y="999000"/>
            <a:ext cx="3676650" cy="3914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84475"/>
            <a:ext cx="8839200" cy="336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910250"/>
            <a:ext cx="8839201" cy="332300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8" name="Google Shape;78;p17"/>
          <p:cNvCxnSpPr/>
          <p:nvPr/>
        </p:nvCxnSpPr>
        <p:spPr>
          <a:xfrm>
            <a:off x="1837225" y="2407475"/>
            <a:ext cx="19254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9" name="Google Shape;79;p17"/>
          <p:cNvCxnSpPr/>
          <p:nvPr/>
        </p:nvCxnSpPr>
        <p:spPr>
          <a:xfrm>
            <a:off x="5227875" y="3313900"/>
            <a:ext cx="3557100" cy="93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80" name="Google Shape;80;p17"/>
          <p:cNvCxnSpPr/>
          <p:nvPr/>
        </p:nvCxnSpPr>
        <p:spPr>
          <a:xfrm flipH="1" rot="10800000">
            <a:off x="7216375" y="3630325"/>
            <a:ext cx="1687500" cy="159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81" name="Google Shape;81;p17"/>
          <p:cNvCxnSpPr/>
          <p:nvPr/>
        </p:nvCxnSpPr>
        <p:spPr>
          <a:xfrm flipH="1" rot="10800000">
            <a:off x="219025" y="3928875"/>
            <a:ext cx="4203300" cy="246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964912"/>
            <a:ext cx="9144001" cy="2109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199" cy="41090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5175" y="152400"/>
            <a:ext cx="7333654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0563" y="116925"/>
            <a:ext cx="7762875" cy="36861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2" name="Google Shape;102;p21"/>
          <p:cNvCxnSpPr/>
          <p:nvPr/>
        </p:nvCxnSpPr>
        <p:spPr>
          <a:xfrm flipH="1" rot="10800000">
            <a:off x="737425" y="2070750"/>
            <a:ext cx="5199900" cy="246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" name="Google Shape;103;p21"/>
          <p:cNvCxnSpPr/>
          <p:nvPr/>
        </p:nvCxnSpPr>
        <p:spPr>
          <a:xfrm flipH="1" rot="10800000">
            <a:off x="5090800" y="1794950"/>
            <a:ext cx="3209400" cy="354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263" y="152400"/>
            <a:ext cx="774948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750" y="1695450"/>
            <a:ext cx="4433250" cy="266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29175" y="152400"/>
            <a:ext cx="4317149" cy="4916924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3"/>
          <p:cNvSpPr txBox="1"/>
          <p:nvPr/>
        </p:nvSpPr>
        <p:spPr>
          <a:xfrm>
            <a:off x="2279975" y="2137200"/>
            <a:ext cx="869100" cy="3123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186 places</a:t>
            </a:r>
            <a:endParaRPr b="1" sz="11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16" name="Google Shape;116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6750" y="152405"/>
            <a:ext cx="3775376" cy="122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70525" y="2858550"/>
            <a:ext cx="2959475" cy="1455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3"/>
          <p:cNvSpPr/>
          <p:nvPr/>
        </p:nvSpPr>
        <p:spPr>
          <a:xfrm>
            <a:off x="1379425" y="1841975"/>
            <a:ext cx="377100" cy="242400"/>
          </a:xfrm>
          <a:prstGeom prst="ellipse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19" name="Google Shape;119;p23"/>
          <p:cNvSpPr/>
          <p:nvPr/>
        </p:nvSpPr>
        <p:spPr>
          <a:xfrm>
            <a:off x="4312275" y="2936900"/>
            <a:ext cx="377100" cy="242400"/>
          </a:xfrm>
          <a:prstGeom prst="ellipse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7111097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4"/>
          <p:cNvSpPr/>
          <p:nvPr/>
        </p:nvSpPr>
        <p:spPr>
          <a:xfrm>
            <a:off x="208000" y="3578900"/>
            <a:ext cx="7062300" cy="1333200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50575"/>
            <a:ext cx="8839201" cy="32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5"/>
          <p:cNvSpPr/>
          <p:nvPr/>
        </p:nvSpPr>
        <p:spPr>
          <a:xfrm>
            <a:off x="275325" y="556075"/>
            <a:ext cx="8624100" cy="1333200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cxnSp>
        <p:nvCxnSpPr>
          <p:cNvPr id="132" name="Google Shape;132;p25"/>
          <p:cNvCxnSpPr/>
          <p:nvPr/>
        </p:nvCxnSpPr>
        <p:spPr>
          <a:xfrm flipH="1" rot="10800000">
            <a:off x="394075" y="2535450"/>
            <a:ext cx="8411100" cy="486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3" name="Google Shape;133;p25"/>
          <p:cNvCxnSpPr/>
          <p:nvPr/>
        </p:nvCxnSpPr>
        <p:spPr>
          <a:xfrm flipH="1" rot="10800000">
            <a:off x="337750" y="2815775"/>
            <a:ext cx="8411100" cy="486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800975" cy="164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863" y="1587400"/>
            <a:ext cx="7737250" cy="34204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02825" y="33674"/>
            <a:ext cx="6738350" cy="17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28275" y="1874475"/>
            <a:ext cx="6612899" cy="3136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69575" y="152400"/>
            <a:ext cx="6804857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7600988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6979843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7820025" cy="432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2275" y="109125"/>
            <a:ext cx="7773349" cy="48297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1" name="Google Shape;171;p32"/>
          <p:cNvCxnSpPr/>
          <p:nvPr/>
        </p:nvCxnSpPr>
        <p:spPr>
          <a:xfrm flipH="1" rot="10800000">
            <a:off x="1453475" y="1545850"/>
            <a:ext cx="4934700" cy="201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8188" y="152400"/>
            <a:ext cx="7667625" cy="39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99888" y="470043"/>
            <a:ext cx="6144217" cy="4381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93951" y="977302"/>
            <a:ext cx="6156090" cy="646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93959" y="1692507"/>
            <a:ext cx="6156088" cy="45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3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93958" y="2195017"/>
            <a:ext cx="6156090" cy="972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3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493958" y="3266895"/>
            <a:ext cx="6156089" cy="1069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3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476363" y="4435313"/>
            <a:ext cx="6191250" cy="238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4"/>
          <p:cNvSpPr txBox="1"/>
          <p:nvPr/>
        </p:nvSpPr>
        <p:spPr>
          <a:xfrm>
            <a:off x="3201375" y="230575"/>
            <a:ext cx="30000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The Local Authority Process</a:t>
            </a:r>
            <a:endParaRPr b="1" sz="23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88" name="Google Shape;188;p34"/>
          <p:cNvSpPr txBox="1"/>
          <p:nvPr/>
        </p:nvSpPr>
        <p:spPr>
          <a:xfrm>
            <a:off x="381450" y="1294750"/>
            <a:ext cx="8381100" cy="31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186372" lvl="0" marL="182562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D8047"/>
              </a:buClr>
              <a:buSzPts val="1500"/>
              <a:buFont typeface="Quicksand"/>
              <a:buChar char="►"/>
            </a:pP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You must apply to your Local Authority –no applications will be considered if not on the local authority form!</a:t>
            </a:r>
            <a:endParaRPr sz="15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-186372" lvl="0" marL="182562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rgbClr val="DD8047"/>
              </a:buClr>
              <a:buSzPts val="1500"/>
              <a:buFont typeface="Quicksand"/>
              <a:buChar char="►"/>
            </a:pP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You </a:t>
            </a:r>
            <a:r>
              <a:rPr b="1" lang="en-GB" sz="1500" u="sng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must </a:t>
            </a: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apply online using the eadmissions websites. For Hounslow Borough residents use the following link: </a:t>
            </a:r>
            <a:r>
              <a:rPr b="1" lang="en-GB" sz="1500" u="sng">
                <a:solidFill>
                  <a:srgbClr val="F7B615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http://www.hounslow.gov.uk/secondaryadmissions</a:t>
            </a: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 sz="15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-186372" lvl="0" marL="182562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rgbClr val="DD8047"/>
              </a:buClr>
              <a:buSzPts val="1500"/>
              <a:buFont typeface="Quicksand"/>
              <a:buChar char="►"/>
            </a:pP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The ‘Secondary School Transfer brochure’ is available at:</a:t>
            </a:r>
            <a:r>
              <a:rPr b="1" lang="en-GB" sz="1500" u="sng">
                <a:solidFill>
                  <a:srgbClr val="67AABF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https://www.hounslow.gov.uk/downloads/file/4373/secondary_transfer_2025</a:t>
            </a: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 sz="15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-186372" lvl="0" marL="182562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rgbClr val="DD8047"/>
              </a:buClr>
              <a:buSzPts val="1500"/>
              <a:buFont typeface="Quicksand"/>
              <a:buChar char="►"/>
            </a:pPr>
            <a:r>
              <a:rPr b="1" lang="en-GB" sz="1500">
                <a:solidFill>
                  <a:schemeClr val="dk1"/>
                </a:solidFill>
                <a:highlight>
                  <a:srgbClr val="F4CCCC"/>
                </a:highlight>
                <a:latin typeface="Quicksand"/>
                <a:ea typeface="Quicksand"/>
                <a:cs typeface="Quicksand"/>
                <a:sym typeface="Quicksand"/>
              </a:rPr>
              <a:t>If you live </a:t>
            </a:r>
            <a:r>
              <a:rPr b="1" lang="en-GB" sz="1500" u="sng">
                <a:solidFill>
                  <a:srgbClr val="775F55"/>
                </a:solidFill>
                <a:highlight>
                  <a:srgbClr val="F4CCCC"/>
                </a:highlight>
                <a:latin typeface="Quicksand"/>
                <a:ea typeface="Quicksand"/>
                <a:cs typeface="Quicksand"/>
                <a:sym typeface="Quicksand"/>
              </a:rPr>
              <a:t>outside </a:t>
            </a:r>
            <a:r>
              <a:rPr b="1" lang="en-GB" sz="1500">
                <a:solidFill>
                  <a:schemeClr val="dk1"/>
                </a:solidFill>
                <a:highlight>
                  <a:srgbClr val="F4CCCC"/>
                </a:highlight>
                <a:latin typeface="Quicksand"/>
                <a:ea typeface="Quicksand"/>
                <a:cs typeface="Quicksand"/>
                <a:sym typeface="Quicksand"/>
              </a:rPr>
              <a:t>of the London Borough of Hounslow e.g. Surrey or Richmond, you must apply through your own local authority - NOT the authority of the primary school or desired secondary school.</a:t>
            </a:r>
            <a:endParaRPr sz="1500">
              <a:solidFill>
                <a:schemeClr val="dk1"/>
              </a:solidFill>
              <a:highlight>
                <a:srgbClr val="F4CCCC"/>
              </a:highlight>
              <a:latin typeface="Quicksand"/>
              <a:ea typeface="Quicksand"/>
              <a:cs typeface="Quicksand"/>
              <a:sym typeface="Quicksand"/>
            </a:endParaRPr>
          </a:p>
          <a:p>
            <a:pPr indent="-186372" lvl="0" marL="182562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rgbClr val="DD8047"/>
              </a:buClr>
              <a:buSzPts val="1500"/>
              <a:buFont typeface="Quicksand"/>
              <a:buChar char="►"/>
            </a:pP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The closing date is 31</a:t>
            </a:r>
            <a:r>
              <a:rPr b="1" baseline="30000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st</a:t>
            </a:r>
            <a:r>
              <a:rPr b="1" lang="en-GB" sz="15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 October 2025.</a:t>
            </a:r>
            <a:endParaRPr b="1" sz="1500">
              <a:solidFill>
                <a:srgbClr val="404040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21538" y="212175"/>
            <a:ext cx="3571875" cy="104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35613" y="1412325"/>
            <a:ext cx="7143750" cy="318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6"/>
          <p:cNvSpPr txBox="1"/>
          <p:nvPr>
            <p:ph type="title"/>
          </p:nvPr>
        </p:nvSpPr>
        <p:spPr>
          <a:xfrm>
            <a:off x="0" y="0"/>
            <a:ext cx="914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1620" u="sng">
                <a:solidFill>
                  <a:schemeClr val="hlink"/>
                </a:solidFill>
                <a:hlinkClick r:id="rId3"/>
              </a:rPr>
              <a:t>https://www.hounslow.gov.uk/downloads/file/11498/secondary-school-transfer-2025</a:t>
            </a:r>
            <a:r>
              <a:rPr lang="en-GB" sz="1620"/>
              <a:t> </a:t>
            </a:r>
            <a:endParaRPr sz="1620"/>
          </a:p>
        </p:txBody>
      </p:sp>
      <p:pic>
        <p:nvPicPr>
          <p:cNvPr id="200" name="Google Shape;200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422850"/>
            <a:ext cx="3563922" cy="4720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75121" y="2028825"/>
            <a:ext cx="5314600" cy="137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7"/>
          <p:cNvSpPr txBox="1"/>
          <p:nvPr>
            <p:ph type="title"/>
          </p:nvPr>
        </p:nvSpPr>
        <p:spPr>
          <a:xfrm>
            <a:off x="311700" y="108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Myth Busters</a:t>
            </a:r>
            <a:endParaRPr/>
          </a:p>
        </p:txBody>
      </p:sp>
      <p:pic>
        <p:nvPicPr>
          <p:cNvPr id="207" name="Google Shape;207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175" y="815375"/>
            <a:ext cx="4028515" cy="4157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80100" y="773375"/>
            <a:ext cx="4145450" cy="4217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096275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3775" y="152400"/>
            <a:ext cx="4142550" cy="2527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472987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7787" y="152400"/>
            <a:ext cx="3416663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8188" y="152400"/>
            <a:ext cx="7027634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41"/>
          <p:cNvSpPr txBox="1"/>
          <p:nvPr/>
        </p:nvSpPr>
        <p:spPr>
          <a:xfrm>
            <a:off x="70950" y="1188325"/>
            <a:ext cx="8904300" cy="327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182562" lvl="0" marL="182562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6F6F74"/>
              </a:buClr>
              <a:buSzPts val="1440"/>
              <a:buFont typeface="Quicksand"/>
              <a:buChar char="►"/>
            </a:pPr>
            <a: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  <a:t>St Mark’s Catholic School (Mixed) Hounslow  </a:t>
            </a:r>
            <a:r>
              <a:rPr b="1" lang="en-GB" sz="1800" u="sng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www.st-marks.hounslow.sch.uk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-182562" lvl="0" marL="182562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6F6F74"/>
              </a:buClr>
              <a:buSzPts val="1440"/>
              <a:buFont typeface="Quicksand"/>
              <a:buChar char="►"/>
            </a:pPr>
            <a: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  <a:t>St Paul’s Catholic College (Mixed) Sunbury   </a:t>
            </a:r>
            <a:r>
              <a:rPr b="1" lang="en-GB" sz="1800" u="sng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www.st-pauls.surrey.sch.uk</a:t>
            </a:r>
            <a:b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</a:b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-182562" lvl="0" marL="182562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6F6F74"/>
              </a:buClr>
              <a:buSzPts val="1440"/>
              <a:buFont typeface="Quicksand"/>
              <a:buChar char="►"/>
            </a:pPr>
            <a: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  <a:t>Gumley House School (Girls Only) Isleworth   </a:t>
            </a:r>
            <a:r>
              <a:rPr b="1" lang="en-GB" sz="1800" u="sng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www.gumleyhouse.com</a:t>
            </a:r>
            <a: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b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</a:b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-182562" lvl="0" marL="182562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6F6F74"/>
              </a:buClr>
              <a:buSzPts val="1440"/>
              <a:buFont typeface="Quicksand"/>
              <a:buChar char="►"/>
            </a:pPr>
            <a: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  <a:t>Gunnersbury Catholic School (Boys Only)  Brentford   </a:t>
            </a:r>
            <a:r>
              <a:rPr b="1" lang="en-GB" sz="1800" u="sng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www.gunnersbury.com</a:t>
            </a:r>
            <a:b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</a:b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-182562" lvl="0" marL="182562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6F6F74"/>
              </a:buClr>
              <a:buSzPts val="1440"/>
              <a:buFont typeface="Quicksand"/>
              <a:buChar char="►"/>
            </a:pPr>
            <a:r>
              <a:rPr b="1" lang="en-GB" sz="1800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</a:rPr>
              <a:t>St Richard Reynolds Catholic College (Mixed) Twickenham   </a:t>
            </a:r>
            <a:r>
              <a:rPr b="1" lang="en-GB" sz="1800" u="sng">
                <a:solidFill>
                  <a:srgbClr val="404040"/>
                </a:solidFill>
                <a:latin typeface="Quicksand"/>
                <a:ea typeface="Quicksand"/>
                <a:cs typeface="Quicksand"/>
                <a:sym typeface="Quicksand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www.strichardreynolds.org.uk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31" name="Google Shape;231;p41"/>
          <p:cNvSpPr txBox="1"/>
          <p:nvPr/>
        </p:nvSpPr>
        <p:spPr>
          <a:xfrm>
            <a:off x="1464100" y="329950"/>
            <a:ext cx="61989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Catholic Schools Most-Often Considered (nearest distance):</a:t>
            </a:r>
            <a:endParaRPr b="1" sz="23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Other Schools to Consider:</a:t>
            </a:r>
            <a:endParaRPr/>
          </a:p>
        </p:txBody>
      </p:sp>
      <p:sp>
        <p:nvSpPr>
          <p:cNvPr id="237" name="Google Shape;237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Cardinal Vaughan Memorial School (boys) (Catholic)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Sacred Heart Girls School, Hammersmith (Catholic)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The London Oratory (boys) - Catholic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Bishop Wand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Reach Academy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The Green School for Girls/Boys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Private Schools -  St Catherine's, Hampton, Lady Eleanor Holles Involves a selection test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Grammar Schools -  Tiffin &amp; St Bernard's.  Entrance involves a test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Points to Consider: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43"/>
          <p:cNvSpPr txBox="1"/>
          <p:nvPr>
            <p:ph idx="1" type="body"/>
          </p:nvPr>
        </p:nvSpPr>
        <p:spPr>
          <a:xfrm>
            <a:off x="311700" y="1152475"/>
            <a:ext cx="3475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/>
          </a:bodyPr>
          <a:lstStyle/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GB">
                <a:solidFill>
                  <a:schemeClr val="dk1"/>
                </a:solidFill>
              </a:rPr>
              <a:t>Do I want a Catholic School?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GB">
                <a:solidFill>
                  <a:schemeClr val="dk1"/>
                </a:solidFill>
              </a:rPr>
              <a:t>How far away is it and how will my child get there?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GB">
                <a:solidFill>
                  <a:schemeClr val="dk1"/>
                </a:solidFill>
              </a:rPr>
              <a:t>What facilities does the school offer?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GB">
                <a:solidFill>
                  <a:schemeClr val="dk1"/>
                </a:solidFill>
              </a:rPr>
              <a:t>What are the school’s results?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GB">
                <a:solidFill>
                  <a:schemeClr val="dk1"/>
                </a:solidFill>
              </a:rPr>
              <a:t>What is the pastoral system?</a:t>
            </a:r>
            <a:endParaRPr>
              <a:solidFill>
                <a:schemeClr val="dk1"/>
              </a:solidFill>
            </a:endParaRPr>
          </a:p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GB">
                <a:solidFill>
                  <a:schemeClr val="dk1"/>
                </a:solidFill>
              </a:rPr>
              <a:t>How is the school organised?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43"/>
          <p:cNvSpPr txBox="1"/>
          <p:nvPr/>
        </p:nvSpPr>
        <p:spPr>
          <a:xfrm>
            <a:off x="4363200" y="1197225"/>
            <a:ext cx="4469100" cy="22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Quicksand"/>
              <a:buChar char="●"/>
            </a:pPr>
            <a:r>
              <a:rPr b="1" lang="en-GB" sz="1500">
                <a:latin typeface="Quicksand"/>
                <a:ea typeface="Quicksand"/>
                <a:cs typeface="Quicksand"/>
                <a:sym typeface="Quicksand"/>
              </a:rPr>
              <a:t>Religious Education?</a:t>
            </a:r>
            <a:endParaRPr b="1" sz="1500">
              <a:latin typeface="Quicksand"/>
              <a:ea typeface="Quicksand"/>
              <a:cs typeface="Quicksand"/>
              <a:sym typeface="Quicksand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Quicksand"/>
              <a:buChar char="●"/>
            </a:pPr>
            <a:r>
              <a:rPr b="1" lang="en-GB" sz="1500">
                <a:latin typeface="Quicksand"/>
                <a:ea typeface="Quicksand"/>
                <a:cs typeface="Quicksand"/>
                <a:sym typeface="Quicksand"/>
              </a:rPr>
              <a:t>Discipline – systems, prevention, bullying</a:t>
            </a:r>
            <a:endParaRPr b="1" sz="1500">
              <a:latin typeface="Quicksand"/>
              <a:ea typeface="Quicksand"/>
              <a:cs typeface="Quicksand"/>
              <a:sym typeface="Quicksand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Quicksand"/>
              <a:buChar char="●"/>
            </a:pPr>
            <a:r>
              <a:rPr b="1" lang="en-GB" sz="1500">
                <a:latin typeface="Quicksand"/>
                <a:ea typeface="Quicksand"/>
                <a:cs typeface="Quicksand"/>
                <a:sym typeface="Quicksand"/>
              </a:rPr>
              <a:t>Extra – curricular activities  - what are they?</a:t>
            </a:r>
            <a:endParaRPr b="1" sz="1500">
              <a:latin typeface="Quicksand"/>
              <a:ea typeface="Quicksand"/>
              <a:cs typeface="Quicksand"/>
              <a:sym typeface="Quicksand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Quicksand"/>
              <a:buChar char="●"/>
            </a:pPr>
            <a:r>
              <a:rPr b="1" lang="en-GB" sz="1500">
                <a:latin typeface="Quicksand"/>
                <a:ea typeface="Quicksand"/>
                <a:cs typeface="Quicksand"/>
                <a:sym typeface="Quicksand"/>
              </a:rPr>
              <a:t>Admission – what are my chances?</a:t>
            </a:r>
            <a:endParaRPr b="1" sz="1500">
              <a:latin typeface="Quicksand"/>
              <a:ea typeface="Quicksand"/>
              <a:cs typeface="Quicksand"/>
              <a:sym typeface="Quicksand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Quicksand"/>
              <a:buChar char="●"/>
            </a:pPr>
            <a:r>
              <a:rPr b="1" lang="en-GB" sz="1500">
                <a:latin typeface="Quicksand"/>
                <a:ea typeface="Quicksand"/>
                <a:cs typeface="Quicksand"/>
                <a:sym typeface="Quicksand"/>
              </a:rPr>
              <a:t>Where does my child want to go and why?</a:t>
            </a:r>
            <a:endParaRPr b="1" sz="1500">
              <a:latin typeface="Quicksand"/>
              <a:ea typeface="Quicksand"/>
              <a:cs typeface="Quicksand"/>
              <a:sym typeface="Quicksand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Quicksand"/>
              <a:buChar char="●"/>
            </a:pPr>
            <a:r>
              <a:rPr b="1" lang="en-GB" sz="1500">
                <a:latin typeface="Quicksand"/>
                <a:ea typeface="Quicksand"/>
                <a:cs typeface="Quicksand"/>
                <a:sym typeface="Quicksand"/>
              </a:rPr>
              <a:t>Does the school feel right – can I see my child here for the next 5/7 years?</a:t>
            </a:r>
            <a:endParaRPr b="1" sz="150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45" name="Google Shape;245;p43"/>
          <p:cNvSpPr txBox="1"/>
          <p:nvPr/>
        </p:nvSpPr>
        <p:spPr>
          <a:xfrm>
            <a:off x="1659200" y="3717575"/>
            <a:ext cx="6438300" cy="9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highlight>
                  <a:srgbClr val="FFFF00"/>
                </a:highlight>
                <a:latin typeface="Quicksand"/>
                <a:ea typeface="Quicksand"/>
                <a:cs typeface="Quicksand"/>
                <a:sym typeface="Quicksand"/>
              </a:rPr>
              <a:t>Visit the schools’ open days and make the choices that best-suit the needs of your child.</a:t>
            </a:r>
            <a:endParaRPr b="1" sz="1800">
              <a:solidFill>
                <a:schemeClr val="dk1"/>
              </a:solidFill>
              <a:highlight>
                <a:srgbClr val="FFFF00"/>
              </a:highlight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